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3"/>
  </p:notesMasterIdLst>
  <p:handoutMasterIdLst>
    <p:handoutMasterId r:id="rId14"/>
  </p:handoutMasterIdLst>
  <p:sldIdLst>
    <p:sldId id="259" r:id="rId5"/>
    <p:sldId id="276" r:id="rId6"/>
    <p:sldId id="283" r:id="rId7"/>
    <p:sldId id="260" r:id="rId8"/>
    <p:sldId id="275" r:id="rId9"/>
    <p:sldId id="278" r:id="rId10"/>
    <p:sldId id="28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192"/>
    <a:srgbClr val="59055B"/>
    <a:srgbClr val="3C043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0214E6-7205-4DF1-AF1E-A87DC0EB3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FF69F6-5148-4CC1-8E71-DC143E678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1B7D-23D3-4742-8E35-2219D33A7F04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21AC12-A5A2-41B5-8D3B-CBE5FAEAD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4726AF-A84A-4C98-AA15-C4B0101F0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6DE6-CA00-42EC-B201-AA9925F31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22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194-9C47-4FF4-B98C-C24EED40040E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926-2400-4BC3-9B6D-187A5EED6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7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5551"/>
            <a:ext cx="103632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1" y="3097982"/>
            <a:ext cx="9443259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9699" y="3761005"/>
            <a:ext cx="811276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5373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1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2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537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59055B"/>
              </a:buClr>
              <a:buFont typeface="+mj-lt"/>
              <a:buAutoNum type="alphaL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2"/>
            <a:r>
              <a:rPr lang="pl-PL" dirty="0"/>
              <a:t>Drugi poziom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7851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54146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żeg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4308"/>
            <a:ext cx="105156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1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9" r:id="rId3"/>
    <p:sldLayoutId id="2147483679" r:id="rId4"/>
    <p:sldLayoutId id="2147483701" r:id="rId5"/>
    <p:sldLayoutId id="2147483681" r:id="rId6"/>
    <p:sldLayoutId id="214748369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176B372-1986-4EE1-8C1A-98B0A9DF2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GNU/Linux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8F0BA358-581C-40B5-A911-D970EC61A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Podstawy </a:t>
            </a:r>
            <a:r>
              <a:rPr lang="pl-PL" dirty="0" err="1"/>
              <a:t>httpd</a:t>
            </a:r>
            <a:endParaRPr lang="pl-PL" sz="16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B4AA40F-1AC4-4DF7-A237-3C8DA5A4F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Wykład: Mateusz Dampc, </a:t>
            </a:r>
            <a:r>
              <a:rPr lang="pl-PL" dirty="0" err="1"/>
              <a:t>Aplitt</a:t>
            </a:r>
            <a:r>
              <a:rPr lang="pl-PL" dirty="0"/>
              <a:t> sp. z </a:t>
            </a:r>
            <a:r>
              <a:rPr lang="pl-PL" dirty="0" err="1"/>
              <a:t>o.o</a:t>
            </a:r>
            <a:endParaRPr lang="pl-PL" dirty="0"/>
          </a:p>
          <a:p>
            <a:r>
              <a:rPr lang="pl-PL" dirty="0"/>
              <a:t>mateusz.dampc@aplitt.pl</a:t>
            </a:r>
          </a:p>
        </p:txBody>
      </p:sp>
    </p:spTree>
    <p:extLst>
      <p:ext uri="{BB962C8B-B14F-4D97-AF65-F5344CB8AC3E}">
        <p14:creationId xmlns:p14="http://schemas.microsoft.com/office/powerpoint/2010/main" val="207530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Apache – najpopularniejszy </a:t>
            </a:r>
            <a:r>
              <a:rPr lang="pl-PL" dirty="0" err="1"/>
              <a:t>webserwer</a:t>
            </a:r>
            <a:r>
              <a:rPr lang="pl-PL" dirty="0"/>
              <a:t> na świecie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serwer o otwartym kodzie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Instalacja (przeprowadziliśmy na pierwszych zajęciach):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-y</a:t>
            </a: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Systemctl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httpd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Systemctl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start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httpd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Datadir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(miejsce gdzie znajdują się strony www):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/www/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Domyślnie szukany jest plik index.html (ew.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index.php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jeśli korzystamy z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php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</a:t>
            </a:r>
            <a:r>
              <a:rPr lang="pl-PL" dirty="0" err="1"/>
              <a:t>httpd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418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Konfiguracja serwera WWW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50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Konfiguracja znajduje się w katalogu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httpd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katalog z globalną, domyślną konfiguracją</a:t>
            </a:r>
          </a:p>
          <a:p>
            <a:pPr lvl="1"/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conf.d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katalog z dodatkową konfiguracją, która jest załączana podczas ładowania usługi:</a:t>
            </a:r>
          </a:p>
          <a:p>
            <a:pPr lvl="2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Swoją własną konfigurację najlepiej dodawać właśnie do tego katalogu</a:t>
            </a:r>
          </a:p>
          <a:p>
            <a:pPr lvl="2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pobiera tylko plików z rozszerzeniem *.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 i to one są ładowane podczas startu usługi)</a:t>
            </a: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conf.modules.d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konfiguracja do modułów</a:t>
            </a: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symink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/log/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logi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apache</a:t>
            </a: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modules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symlink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katalogu z modułami</a:t>
            </a: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symlink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katalogu z plikami tymczasowymi</a:t>
            </a:r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</a:t>
            </a:r>
            <a:r>
              <a:rPr lang="pl-PL" dirty="0" err="1"/>
              <a:t>httpd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B57DC0-F7F0-4A90-934B-54FC1A8F4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20" y="1776251"/>
            <a:ext cx="5136559" cy="14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46D46-10AE-4175-B3EE-8BBEF70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</a:t>
            </a:r>
            <a:r>
              <a:rPr lang="pl-PL" dirty="0" err="1"/>
              <a:t>httpd</a:t>
            </a:r>
            <a:endParaRPr lang="pl-PL" sz="1000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A5D51-41D5-41D0-95E9-50DB275B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BE8359B1-EA2D-4FDB-963F-1B9E0858B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Virtual </a:t>
            </a:r>
            <a:r>
              <a:rPr lang="pl-PL" dirty="0" err="1"/>
              <a:t>hosts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3A0D43A-C756-40D0-B97D-D55995EB2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Vhosty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pozwalają nam na skonfigurowanie kilku/kilkunastu/kilkuset stron WWW w ramach jednej instancji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apache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celach szkoleniowych będziemy konfigurować jeden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vHost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pod jedną stronę i jeden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vHost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jedny</a:t>
            </a:r>
            <a:r>
              <a:rPr lang="pl-PL" dirty="0"/>
              <a:t>m pliku *.</a:t>
            </a:r>
            <a:r>
              <a:rPr lang="pl-PL" dirty="0" err="1"/>
              <a:t>conf</a:t>
            </a:r>
            <a:endParaRPr lang="pl-PL" dirty="0"/>
          </a:p>
          <a:p>
            <a:r>
              <a:rPr lang="pl-PL" dirty="0"/>
              <a:t>Przykładowy plik z prostym </a:t>
            </a:r>
            <a:r>
              <a:rPr lang="pl-PL" dirty="0" err="1"/>
              <a:t>vhostem</a:t>
            </a:r>
            <a:r>
              <a:rPr lang="pl-PL" dirty="0"/>
              <a:t>:</a:t>
            </a:r>
          </a:p>
          <a:p>
            <a:pPr marL="400050" lvl="1" indent="0">
              <a:buNone/>
            </a:pP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Listen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80			# uruchom 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httpd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porcie 80 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en-US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VirtualHost</a:t>
            </a: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*:80&gt;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# nasłuchuj na wszystkich IP, port 80</a:t>
            </a:r>
            <a:endParaRPr lang="en-US" sz="1600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ServerName</a:t>
            </a: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pierwszy.com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# nazwa domeny obsługiwanej przez 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vhost</a:t>
            </a:r>
            <a:endParaRPr lang="en-US" sz="1600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lvl="1" indent="0">
              <a:buNone/>
            </a:pPr>
            <a:endParaRPr lang="en-US" sz="1600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DocumentRoot</a:t>
            </a: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/var/www/html/</a:t>
            </a:r>
            <a:r>
              <a:rPr lang="en-US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pierwszy</a:t>
            </a: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# katalog ze stroną</a:t>
            </a:r>
            <a:endParaRPr lang="en-US" sz="1600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lvl="1" indent="0">
              <a:buNone/>
            </a:pPr>
            <a:endParaRPr lang="pl-PL" sz="1600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lvl="1" indent="0">
              <a:buNone/>
            </a:pPr>
            <a:r>
              <a:rPr lang="pl-PL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# dedykowane logi pod </a:t>
            </a:r>
            <a:r>
              <a:rPr lang="pl-PL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vhosta</a:t>
            </a:r>
            <a:endParaRPr lang="en-US" sz="1600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CustomLog</a:t>
            </a: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/var/log/httpd/pierwszy.com-access.log combined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ErrorLog</a:t>
            </a: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/var/log/httpd/pierwszy.com-errror.log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&lt;/</a:t>
            </a:r>
            <a:r>
              <a:rPr lang="en-US" sz="16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VirtualHost</a:t>
            </a:r>
            <a:r>
              <a:rPr lang="en-US" sz="16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endParaRPr lang="pl-PL" sz="1600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397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Plik </a:t>
            </a:r>
            <a:r>
              <a:rPr lang="pl-PL" dirty="0" err="1"/>
              <a:t>hosts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racji tego, że nie konfigurujemy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DNS’ów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odwołanie w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vhoście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2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ServerName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pierwszy.com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zadziała. Dlatego zrobimy obejście.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„Nauczymy” nasz serwer, że adres „pierwszy.com” to adres 127.0.0.1, w tym celu należy z edytować plik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dopisując do niego:</a:t>
            </a: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127.0.0.1 pierwszy.com</a:t>
            </a:r>
          </a:p>
          <a:p>
            <a:pPr lvl="2"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Przetestuj ;)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Wykonaj polecenie :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pierwszy.com</a:t>
            </a:r>
          </a:p>
          <a:p>
            <a:pPr marL="457200" lvl="1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Powinna się wyświetlić zawartość naszego pliku index.html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</a:t>
            </a:r>
            <a:r>
              <a:rPr lang="pl-PL" dirty="0" err="1"/>
              <a:t>httpd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5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86A520A-C2D9-451A-9B0B-3F7D514E0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107" y="3824365"/>
            <a:ext cx="5106893" cy="8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3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41C5DD1-41ED-4A4D-A137-7AC221B6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856972-692D-43E8-95E5-484A5BECC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3200" b="1" dirty="0">
                <a:ea typeface="Open Sans" pitchFamily="34" charset="0"/>
                <a:cs typeface="Consolas" panose="020B0609020204030204" pitchFamily="49" charset="0"/>
              </a:rPr>
              <a:t>Logi</a:t>
            </a:r>
            <a:r>
              <a:rPr lang="pl-PL" sz="3200" dirty="0">
                <a:ea typeface="Open Sans" pitchFamily="34" charset="0"/>
                <a:cs typeface="Consolas" panose="020B0609020204030204" pitchFamily="49" charset="0"/>
              </a:rPr>
              <a:t> domyślnie znajdują się w katalogu /</a:t>
            </a:r>
            <a:r>
              <a:rPr lang="pl-PL" sz="3200" dirty="0" err="1">
                <a:ea typeface="Open Sans" pitchFamily="34" charset="0"/>
                <a:cs typeface="Consolas" panose="020B0609020204030204" pitchFamily="49" charset="0"/>
              </a:rPr>
              <a:t>var</a:t>
            </a:r>
            <a:r>
              <a:rPr lang="pl-PL" sz="3200" dirty="0">
                <a:ea typeface="Open Sans" pitchFamily="34" charset="0"/>
                <a:cs typeface="Consolas" panose="020B0609020204030204" pitchFamily="49" charset="0"/>
              </a:rPr>
              <a:t>/log/</a:t>
            </a:r>
            <a:r>
              <a:rPr lang="pl-PL" sz="3200" dirty="0" err="1">
                <a:ea typeface="Open Sans" pitchFamily="34" charset="0"/>
                <a:cs typeface="Consolas" panose="020B0609020204030204" pitchFamily="49" charset="0"/>
              </a:rPr>
              <a:t>httpd</a:t>
            </a:r>
            <a:r>
              <a:rPr lang="pl-PL" sz="3200" dirty="0">
                <a:ea typeface="Open Sans" pitchFamily="34" charset="0"/>
                <a:cs typeface="Consolas" panose="020B0609020204030204" pitchFamily="49" charset="0"/>
              </a:rPr>
              <a:t> (lub innym ustalonym w </a:t>
            </a:r>
            <a:r>
              <a:rPr lang="pl-PL" sz="3200" dirty="0" err="1">
                <a:ea typeface="Open Sans" pitchFamily="34" charset="0"/>
                <a:cs typeface="Consolas" panose="020B0609020204030204" pitchFamily="49" charset="0"/>
              </a:rPr>
              <a:t>vhost</a:t>
            </a:r>
            <a:r>
              <a:rPr lang="pl-PL" sz="3200" dirty="0">
                <a:ea typeface="Open Sans" pitchFamily="34" charset="0"/>
                <a:cs typeface="Consolas" panose="020B0609020204030204" pitchFamily="49" charset="0"/>
              </a:rPr>
              <a:t>)</a:t>
            </a:r>
          </a:p>
          <a:p>
            <a:pPr>
              <a:buNone/>
            </a:pPr>
            <a:endParaRPr lang="pl-PL" sz="3200" dirty="0">
              <a:ea typeface="Open Sans" pitchFamily="34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pl-PL" sz="3200" dirty="0">
                <a:ea typeface="Open Sans" pitchFamily="34" charset="0"/>
                <a:cs typeface="Consolas" panose="020B0609020204030204" pitchFamily="49" charset="0"/>
              </a:rPr>
              <a:t>Typowy wpis z </a:t>
            </a:r>
            <a:r>
              <a:rPr lang="pl-PL" sz="3200" dirty="0" err="1">
                <a:ea typeface="Open Sans" pitchFamily="34" charset="0"/>
                <a:cs typeface="Consolas" panose="020B0609020204030204" pitchFamily="49" charset="0"/>
              </a:rPr>
              <a:t>access-loga</a:t>
            </a:r>
            <a:r>
              <a:rPr lang="pl-PL" sz="3200" dirty="0">
                <a:ea typeface="Open Sans" pitchFamily="34" charset="0"/>
                <a:cs typeface="Consolas" panose="020B0609020204030204" pitchFamily="49" charset="0"/>
              </a:rPr>
              <a:t> (log dostępowy) wygląda następująco: </a:t>
            </a:r>
          </a:p>
          <a:p>
            <a:pPr>
              <a:buNone/>
            </a:pPr>
            <a:r>
              <a:rPr lang="en-US" sz="1900" dirty="0">
                <a:latin typeface="Consolas" panose="020B0609020204030204" pitchFamily="49" charset="0"/>
                <a:ea typeface="Open Sans" pitchFamily="34" charset="0"/>
                <a:cs typeface="Consolas" panose="020B0609020204030204" pitchFamily="49" charset="0"/>
              </a:rPr>
              <a:t>10.0.2.15 [24/Apr/2017:14:28:21 +0200] "GET / HTTP/1.1" 200 "-" "curl/7.29.0"</a:t>
            </a:r>
            <a:endParaRPr lang="pl-PL" sz="1900" dirty="0">
              <a:latin typeface="Consolas" panose="020B0609020204030204" pitchFamily="49" charset="0"/>
              <a:ea typeface="Open Sans" pitchFamily="34" charset="0"/>
              <a:cs typeface="Consolas" panose="020B0609020204030204" pitchFamily="49" charset="0"/>
            </a:endParaRPr>
          </a:p>
          <a:p>
            <a:pPr>
              <a:buNone/>
            </a:pPr>
            <a:endParaRPr lang="pl-PL" sz="1900" dirty="0">
              <a:latin typeface="Consolas" panose="020B0609020204030204" pitchFamily="49" charset="0"/>
              <a:ea typeface="Open Sans" pitchFamily="34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pl-PL" sz="1900" dirty="0">
                <a:latin typeface="Consolas" panose="020B0609020204030204" pitchFamily="49" charset="0"/>
                <a:ea typeface="Open Sans" pitchFamily="34" charset="0"/>
                <a:cs typeface="Consolas" panose="020B0609020204030204" pitchFamily="49" charset="0"/>
              </a:rPr>
              <a:t>[IP]      [data] [żądanie HTTP] [kod odpowiedzi] [</a:t>
            </a:r>
            <a:r>
              <a:rPr lang="pl-PL" sz="1900" dirty="0" err="1">
                <a:latin typeface="Consolas" panose="020B0609020204030204" pitchFamily="49" charset="0"/>
                <a:ea typeface="Open Sans" pitchFamily="34" charset="0"/>
                <a:cs typeface="Consolas" panose="020B0609020204030204" pitchFamily="49" charset="0"/>
              </a:rPr>
              <a:t>referer</a:t>
            </a:r>
            <a:r>
              <a:rPr lang="pl-PL" sz="1900" dirty="0">
                <a:latin typeface="Consolas" panose="020B0609020204030204" pitchFamily="49" charset="0"/>
                <a:ea typeface="Open Sans" pitchFamily="34" charset="0"/>
                <a:cs typeface="Consolas" panose="020B0609020204030204" pitchFamily="49" charset="0"/>
              </a:rPr>
              <a:t>] [</a:t>
            </a:r>
            <a:r>
              <a:rPr lang="pl-PL" sz="1900" dirty="0" err="1">
                <a:latin typeface="Consolas" panose="020B0609020204030204" pitchFamily="49" charset="0"/>
                <a:ea typeface="Open Sans" pitchFamily="34" charset="0"/>
                <a:cs typeface="Consolas" panose="020B0609020204030204" pitchFamily="49" charset="0"/>
              </a:rPr>
              <a:t>user</a:t>
            </a:r>
            <a:r>
              <a:rPr lang="pl-PL" sz="1900" dirty="0">
                <a:latin typeface="Consolas" panose="020B0609020204030204" pitchFamily="49" charset="0"/>
                <a:ea typeface="Open Sans" pitchFamily="34" charset="0"/>
                <a:cs typeface="Consolas" panose="020B0609020204030204" pitchFamily="49" charset="0"/>
              </a:rPr>
              <a:t>-agent]</a:t>
            </a:r>
          </a:p>
          <a:p>
            <a:pPr>
              <a:buNone/>
            </a:pPr>
            <a:r>
              <a:rPr lang="pl-PL" sz="1900" dirty="0">
                <a:latin typeface="Consolas" panose="020B0609020204030204" pitchFamily="49" charset="0"/>
                <a:ea typeface="Open Sans" pitchFamily="34" charset="0"/>
                <a:cs typeface="Consolas" panose="020B0609020204030204" pitchFamily="49" charset="0"/>
              </a:rPr>
              <a:t>Gdzie:</a:t>
            </a:r>
          </a:p>
          <a:p>
            <a:pPr>
              <a:buNone/>
            </a:pPr>
            <a:r>
              <a:rPr lang="pl-PL" sz="2000" b="1" dirty="0">
                <a:ea typeface="Open Sans" pitchFamily="34" charset="0"/>
                <a:cs typeface="Consolas" panose="020B0609020204030204" pitchFamily="49" charset="0"/>
              </a:rPr>
              <a:t>Żądanie HTTP </a:t>
            </a:r>
            <a:r>
              <a:rPr lang="pl-PL" sz="2000" dirty="0">
                <a:ea typeface="Open Sans" pitchFamily="34" charset="0"/>
                <a:cs typeface="Consolas" panose="020B0609020204030204" pitchFamily="49" charset="0"/>
              </a:rPr>
              <a:t>– co zostało wysłane przez klienta, aby uzyskać/wysłać dane (GET/POST)</a:t>
            </a:r>
          </a:p>
          <a:p>
            <a:pPr>
              <a:buNone/>
            </a:pPr>
            <a:r>
              <a:rPr lang="pl-PL" sz="2000" b="1" dirty="0">
                <a:ea typeface="Open Sans" pitchFamily="34" charset="0"/>
                <a:cs typeface="Consolas" panose="020B0609020204030204" pitchFamily="49" charset="0"/>
              </a:rPr>
              <a:t>Kod odpowiedzi </a:t>
            </a:r>
            <a:r>
              <a:rPr lang="pl-PL" sz="2000" dirty="0">
                <a:ea typeface="Open Sans" pitchFamily="34" charset="0"/>
                <a:cs typeface="Consolas" panose="020B0609020204030204" pitchFamily="49" charset="0"/>
              </a:rPr>
              <a:t>– co odpowiedział serwer, np. 200 OK, 401 </a:t>
            </a:r>
            <a:r>
              <a:rPr lang="pl-PL" sz="2000" dirty="0" err="1">
                <a:ea typeface="Open Sans" pitchFamily="34" charset="0"/>
                <a:cs typeface="Consolas" panose="020B0609020204030204" pitchFamily="49" charset="0"/>
              </a:rPr>
              <a:t>Forbidden</a:t>
            </a:r>
            <a:r>
              <a:rPr lang="pl-PL" sz="2000" dirty="0">
                <a:ea typeface="Open Sans" pitchFamily="34" charset="0"/>
                <a:cs typeface="Consolas" panose="020B0609020204030204" pitchFamily="49" charset="0"/>
              </a:rPr>
              <a:t>, 404 Not </a:t>
            </a:r>
            <a:r>
              <a:rPr lang="pl-PL" sz="2000" dirty="0" err="1">
                <a:ea typeface="Open Sans" pitchFamily="34" charset="0"/>
                <a:cs typeface="Consolas" panose="020B0609020204030204" pitchFamily="49" charset="0"/>
              </a:rPr>
              <a:t>Found</a:t>
            </a:r>
            <a:r>
              <a:rPr lang="pl-PL" sz="2000" dirty="0">
                <a:ea typeface="Open Sans" pitchFamily="34" charset="0"/>
                <a:cs typeface="Consolas" panose="020B0609020204030204" pitchFamily="49" charset="0"/>
              </a:rPr>
              <a:t> itd.</a:t>
            </a:r>
          </a:p>
          <a:p>
            <a:pPr>
              <a:buNone/>
            </a:pPr>
            <a:r>
              <a:rPr lang="pl-PL" sz="2000" b="1" dirty="0" err="1">
                <a:ea typeface="Open Sans" pitchFamily="34" charset="0"/>
                <a:cs typeface="Consolas" panose="020B0609020204030204" pitchFamily="49" charset="0"/>
              </a:rPr>
              <a:t>Referer</a:t>
            </a:r>
            <a:r>
              <a:rPr lang="pl-PL" sz="2000" dirty="0">
                <a:ea typeface="Open Sans" pitchFamily="34" charset="0"/>
                <a:cs typeface="Consolas" panose="020B0609020204030204" pitchFamily="49" charset="0"/>
              </a:rPr>
              <a:t> – skąd „przyszedł” klient, brak </a:t>
            </a:r>
            <a:r>
              <a:rPr lang="pl-PL" sz="2000" dirty="0" err="1">
                <a:ea typeface="Open Sans" pitchFamily="34" charset="0"/>
                <a:cs typeface="Consolas" panose="020B0609020204030204" pitchFamily="49" charset="0"/>
              </a:rPr>
              <a:t>referera</a:t>
            </a:r>
            <a:r>
              <a:rPr lang="pl-PL" sz="2000" dirty="0">
                <a:ea typeface="Open Sans" pitchFamily="34" charset="0"/>
                <a:cs typeface="Consolas" panose="020B0609020204030204" pitchFamily="49" charset="0"/>
              </a:rPr>
              <a:t> oznacza ze klient „ręcznie” wpisał adres</a:t>
            </a:r>
          </a:p>
          <a:p>
            <a:pPr>
              <a:buNone/>
            </a:pPr>
            <a:r>
              <a:rPr lang="pl-PL" sz="2000" b="1" dirty="0">
                <a:ea typeface="Open Sans" pitchFamily="34" charset="0"/>
                <a:cs typeface="Consolas" panose="020B0609020204030204" pitchFamily="49" charset="0"/>
              </a:rPr>
              <a:t>User Agent </a:t>
            </a:r>
            <a:r>
              <a:rPr lang="pl-PL" sz="2000" dirty="0">
                <a:ea typeface="Open Sans" pitchFamily="34" charset="0"/>
                <a:cs typeface="Consolas" panose="020B0609020204030204" pitchFamily="49" charset="0"/>
              </a:rPr>
              <a:t>– program, którym użytkownik wykonał żądanie – np. Chrome, </a:t>
            </a:r>
            <a:r>
              <a:rPr lang="pl-PL" sz="2000" dirty="0" err="1">
                <a:ea typeface="Open Sans" pitchFamily="34" charset="0"/>
                <a:cs typeface="Consolas" panose="020B0609020204030204" pitchFamily="49" charset="0"/>
              </a:rPr>
              <a:t>Firefox</a:t>
            </a:r>
            <a:r>
              <a:rPr lang="pl-PL" sz="2000" dirty="0">
                <a:ea typeface="Open Sans" pitchFamily="34" charset="0"/>
                <a:cs typeface="Consolas" panose="020B0609020204030204" pitchFamily="49" charset="0"/>
              </a:rPr>
              <a:t> itd..</a:t>
            </a:r>
          </a:p>
          <a:p>
            <a:pPr>
              <a:buNone/>
            </a:pPr>
            <a:endParaRPr lang="pl-PL" sz="2000" dirty="0">
              <a:ea typeface="Open Sans" pitchFamily="34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pl-PL" sz="2000" dirty="0">
                <a:ea typeface="Open Sans" pitchFamily="34" charset="0"/>
                <a:cs typeface="Consolas" panose="020B0609020204030204" pitchFamily="49" charset="0"/>
              </a:rPr>
              <a:t>Poleceniem </a:t>
            </a:r>
            <a:r>
              <a:rPr lang="pl-PL" sz="2000" b="1" dirty="0" err="1">
                <a:latin typeface="Consolas" panose="020B0609020204030204" pitchFamily="49" charset="0"/>
                <a:ea typeface="Open Sans" pitchFamily="34" charset="0"/>
                <a:cs typeface="Consolas" panose="020B0609020204030204" pitchFamily="49" charset="0"/>
              </a:rPr>
              <a:t>apachectl</a:t>
            </a:r>
            <a:r>
              <a:rPr lang="pl-PL" sz="2000" b="1" dirty="0">
                <a:latin typeface="Consolas" panose="020B0609020204030204" pitchFamily="49" charset="0"/>
                <a:ea typeface="Open Sans" pitchFamily="34" charset="0"/>
                <a:cs typeface="Consolas" panose="020B0609020204030204" pitchFamily="49" charset="0"/>
              </a:rPr>
              <a:t> –S</a:t>
            </a:r>
            <a:r>
              <a:rPr lang="pl-PL" sz="2000" dirty="0">
                <a:latin typeface="Consolas" panose="020B0609020204030204" pitchFamily="49" charset="0"/>
                <a:ea typeface="Open Sans" pitchFamily="34" charset="0"/>
                <a:cs typeface="Consolas" panose="020B0609020204030204" pitchFamily="49" charset="0"/>
              </a:rPr>
              <a:t> </a:t>
            </a:r>
            <a:r>
              <a:rPr lang="pl-PL" sz="2000" dirty="0">
                <a:ea typeface="Open Sans" pitchFamily="34" charset="0"/>
                <a:cs typeface="Consolas" panose="020B0609020204030204" pitchFamily="49" charset="0"/>
              </a:rPr>
              <a:t>możemy szybko sprawdzić status naszego działającego serwera.</a:t>
            </a:r>
          </a:p>
          <a:p>
            <a:pPr>
              <a:buNone/>
            </a:pPr>
            <a:endParaRPr lang="pl-PL" sz="1900" dirty="0">
              <a:latin typeface="Consolas" panose="020B0609020204030204" pitchFamily="49" charset="0"/>
              <a:ea typeface="Open Sans" pitchFamily="34" charset="0"/>
              <a:cs typeface="Consolas" panose="020B0609020204030204" pitchFamily="49" charset="0"/>
            </a:endParaRP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DDF8396-608F-4103-A6B9-F70FBC16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</a:t>
            </a:r>
            <a:r>
              <a:rPr lang="pl-PL" dirty="0" err="1"/>
              <a:t>httpd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6CDDD5-D64D-472D-B8C1-B487D4D7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6</a:t>
            </a:fld>
            <a:endParaRPr lang="pl-PL" dirty="0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DCC12046-71BC-4638-BDDF-E2E3BE5D2BC2}"/>
              </a:ext>
            </a:extLst>
          </p:cNvPr>
          <p:cNvCxnSpPr>
            <a:cxnSpLocks/>
          </p:cNvCxnSpPr>
          <p:nvPr/>
        </p:nvCxnSpPr>
        <p:spPr>
          <a:xfrm flipH="1">
            <a:off x="1132969" y="3561806"/>
            <a:ext cx="173317" cy="28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00CCDE0-6C01-4ECC-A7E2-8D30B84B89C0}"/>
              </a:ext>
            </a:extLst>
          </p:cNvPr>
          <p:cNvCxnSpPr>
            <a:cxnSpLocks/>
          </p:cNvCxnSpPr>
          <p:nvPr/>
        </p:nvCxnSpPr>
        <p:spPr>
          <a:xfrm flipH="1">
            <a:off x="2194558" y="3561806"/>
            <a:ext cx="548642" cy="28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55489F5B-0A36-4D0E-97E4-E23DB16B1569}"/>
              </a:ext>
            </a:extLst>
          </p:cNvPr>
          <p:cNvCxnSpPr>
            <a:cxnSpLocks/>
          </p:cNvCxnSpPr>
          <p:nvPr/>
        </p:nvCxnSpPr>
        <p:spPr>
          <a:xfrm flipH="1">
            <a:off x="3553098" y="3429000"/>
            <a:ext cx="1950720" cy="37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05C58CF2-03D3-48D5-ACF1-4FFF7449A210}"/>
              </a:ext>
            </a:extLst>
          </p:cNvPr>
          <p:cNvCxnSpPr>
            <a:cxnSpLocks/>
          </p:cNvCxnSpPr>
          <p:nvPr/>
        </p:nvCxnSpPr>
        <p:spPr>
          <a:xfrm flipH="1">
            <a:off x="5173979" y="3492137"/>
            <a:ext cx="1644832" cy="307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EBFD6DBD-859D-49EB-81A8-C58FD393B92B}"/>
              </a:ext>
            </a:extLst>
          </p:cNvPr>
          <p:cNvCxnSpPr>
            <a:cxnSpLocks/>
          </p:cNvCxnSpPr>
          <p:nvPr/>
        </p:nvCxnSpPr>
        <p:spPr>
          <a:xfrm flipH="1">
            <a:off x="6688185" y="3429000"/>
            <a:ext cx="566055" cy="421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D61A07B5-2558-4BC0-AC7D-AC94856620BE}"/>
              </a:ext>
            </a:extLst>
          </p:cNvPr>
          <p:cNvCxnSpPr>
            <a:cxnSpLocks/>
          </p:cNvCxnSpPr>
          <p:nvPr/>
        </p:nvCxnSpPr>
        <p:spPr>
          <a:xfrm flipH="1">
            <a:off x="7781111" y="3512350"/>
            <a:ext cx="337456" cy="351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3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A0717A-6C2D-49EA-89D6-23E555A2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</a:t>
            </a:r>
            <a:r>
              <a:rPr lang="pl-PL" dirty="0" err="1"/>
              <a:t>httpd</a:t>
            </a:r>
            <a:endParaRPr lang="pl-PL" sz="10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4E3906-1D11-47C6-9CD2-D3073E94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7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025BE5-B6C1-4B98-BB2F-78FFB6566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9CA34D3-132E-4516-9264-EE4F21FB5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pl-PL" dirty="0"/>
              <a:t>Zainstaluj </a:t>
            </a:r>
            <a:r>
              <a:rPr lang="pl-PL" dirty="0" err="1"/>
              <a:t>httpd</a:t>
            </a:r>
            <a:r>
              <a:rPr lang="pl-PL" dirty="0"/>
              <a:t> i ustaw, aby uruchamiało się przy starcie systemu.</a:t>
            </a:r>
          </a:p>
          <a:p>
            <a:pPr marL="457200" indent="-457200">
              <a:buAutoNum type="arabicPeriod"/>
            </a:pPr>
            <a:r>
              <a:rPr lang="pl-PL" dirty="0"/>
              <a:t>Utwórz dwa </a:t>
            </a:r>
            <a:r>
              <a:rPr lang="pl-PL" dirty="0" err="1"/>
              <a:t>virtualhosty</a:t>
            </a:r>
            <a:r>
              <a:rPr lang="pl-PL" dirty="0"/>
              <a:t> obsługujące domeny:</a:t>
            </a:r>
          </a:p>
          <a:p>
            <a:pPr marL="857250" lvl="1" indent="-457200">
              <a:buAutoNum type="arabicPeriod"/>
            </a:pP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test-jeden.pl, z katalogu /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/www/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/jeden</a:t>
            </a:r>
          </a:p>
          <a:p>
            <a:pPr marL="857250" lvl="1" indent="-457200">
              <a:buAutoNum type="arabicPeriod"/>
            </a:pP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test-dwa.pl, z katalogu /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/www/</a:t>
            </a:r>
            <a:r>
              <a:rPr lang="pl-PL" sz="2000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</a:t>
            </a:r>
            <a:r>
              <a:rPr lang="pl-PL" sz="20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/dwa</a:t>
            </a:r>
          </a:p>
          <a:p>
            <a:pPr marL="457200" indent="-457200">
              <a:buAutoNum type="arabicPeriod"/>
            </a:pPr>
            <a:r>
              <a:rPr lang="pl-PL" dirty="0"/>
              <a:t>W obydwóch katalogach zrób testowe pliki index.html. Dodaj domeny do pliku </a:t>
            </a:r>
            <a:r>
              <a:rPr lang="pl-PL" dirty="0" err="1"/>
              <a:t>hosts</a:t>
            </a:r>
            <a:r>
              <a:rPr lang="pl-PL" dirty="0"/>
              <a:t>, aby się rozwiązywały.</a:t>
            </a:r>
          </a:p>
          <a:p>
            <a:pPr marL="457200" indent="-457200">
              <a:buAutoNum type="arabicPeriod"/>
            </a:pPr>
            <a:r>
              <a:rPr lang="pl-PL" dirty="0"/>
              <a:t>Ustaw dla stworzonych </a:t>
            </a:r>
            <a:r>
              <a:rPr lang="pl-PL" dirty="0" err="1"/>
              <a:t>vhostow</a:t>
            </a:r>
            <a:r>
              <a:rPr lang="pl-PL" dirty="0"/>
              <a:t> logowanie do osobnych plików access.log, ale do tego samego pliku error.log</a:t>
            </a:r>
          </a:p>
          <a:p>
            <a:br>
              <a:rPr lang="pl-PL" dirty="0"/>
            </a:br>
            <a:r>
              <a:rPr lang="pl-PL" dirty="0"/>
              <a:t>Dla chętnych:</a:t>
            </a:r>
          </a:p>
          <a:p>
            <a:r>
              <a:rPr lang="pl-PL" dirty="0"/>
              <a:t>Znajdź sposób na zabezpieczenie dostępu do strony hasłem.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55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0002BEE-3D8A-4ADC-A0B8-B8E52316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Podsumowanie, pytania?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A14B02-F667-4B0B-8321-2983ADFF696F}"/>
              </a:ext>
            </a:extLst>
          </p:cNvPr>
          <p:cNvSpPr txBox="1"/>
          <p:nvPr/>
        </p:nvSpPr>
        <p:spPr>
          <a:xfrm>
            <a:off x="3198282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ul. Arkońska 6/A1</a:t>
            </a:r>
          </a:p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80-387 Gdańsk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51B486-B403-4EF6-8E88-50FCF31DEEFE}"/>
              </a:ext>
            </a:extLst>
          </p:cNvPr>
          <p:cNvSpPr txBox="1"/>
          <p:nvPr/>
        </p:nvSpPr>
        <p:spPr>
          <a:xfrm>
            <a:off x="5911000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Tel. +48 58 782 82 82</a:t>
            </a:r>
            <a:endParaRPr lang="pl-PL" sz="1400" dirty="0">
              <a:solidFill>
                <a:srgbClr val="59055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kontakt@aplitt.pl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6D2E3E-0DE4-4EEB-AE90-9CF53A0191FF}"/>
              </a:ext>
            </a:extLst>
          </p:cNvPr>
          <p:cNvSpPr txBox="1"/>
          <p:nvPr/>
        </p:nvSpPr>
        <p:spPr>
          <a:xfrm>
            <a:off x="4554641" y="3873331"/>
            <a:ext cx="234478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www.aplitt.pl</a:t>
            </a:r>
          </a:p>
        </p:txBody>
      </p:sp>
    </p:spTree>
    <p:extLst>
      <p:ext uri="{BB962C8B-B14F-4D97-AF65-F5344CB8AC3E}">
        <p14:creationId xmlns:p14="http://schemas.microsoft.com/office/powerpoint/2010/main" val="37404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Układ Aplit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B0D0DDB2F9B40B3D1DEF391640B61" ma:contentTypeVersion="0" ma:contentTypeDescription="Utwórz nowy dokument." ma:contentTypeScope="" ma:versionID="a09b24befac0475e8075eae63d0449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0F6ECE-1E53-474D-89F0-9FBD1B1F1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841B9A-F41D-42DF-BA1A-EC8188DB34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0E4ADF-3524-44A2-8D3B-3D300EAB27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</TotalTime>
  <Words>717</Words>
  <Application>Microsoft Office PowerPoint</Application>
  <PresentationFormat>Panoramiczny</PresentationFormat>
  <Paragraphs>95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Open Sans</vt:lpstr>
      <vt:lpstr>Open Sans Semibold</vt:lpstr>
      <vt:lpstr>Wingdings</vt:lpstr>
      <vt:lpstr>Układ Aplitt</vt:lpstr>
      <vt:lpstr>Zaawansowana administracja systemem operacyjnym GNU/Linux</vt:lpstr>
      <vt:lpstr>Apache – najpopularniejszy webserwer na świecie</vt:lpstr>
      <vt:lpstr>Konfiguracja serwera WWW</vt:lpstr>
      <vt:lpstr>Prezentacja programu PowerPoint</vt:lpstr>
      <vt:lpstr>Plik hosts</vt:lpstr>
      <vt:lpstr>Logi</vt:lpstr>
      <vt:lpstr>Prezentacja programu PowerPoint</vt:lpstr>
      <vt:lpstr>Podsumowanie, pytania?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Adrianna Cudowska</dc:creator>
  <cp:lastModifiedBy>Mateusz Dampc</cp:lastModifiedBy>
  <cp:revision>182</cp:revision>
  <dcterms:created xsi:type="dcterms:W3CDTF">2018-07-31T10:28:06Z</dcterms:created>
  <dcterms:modified xsi:type="dcterms:W3CDTF">2019-12-31T12:28:46Z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0x010100089B0D0DDB2F9B40B3D1DEF391640B61</vt:lpwstr>
  </property>
</Properties>
</file>