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21"/>
  </p:notesMasterIdLst>
  <p:handoutMasterIdLst>
    <p:handoutMasterId r:id="rId22"/>
  </p:handoutMasterIdLst>
  <p:sldIdLst>
    <p:sldId id="259" r:id="rId5"/>
    <p:sldId id="276" r:id="rId6"/>
    <p:sldId id="283" r:id="rId7"/>
    <p:sldId id="260" r:id="rId8"/>
    <p:sldId id="275" r:id="rId9"/>
    <p:sldId id="278" r:id="rId10"/>
    <p:sldId id="284" r:id="rId11"/>
    <p:sldId id="286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3192"/>
    <a:srgbClr val="59055B"/>
    <a:srgbClr val="3C043D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E0214E6-7205-4DF1-AF1E-A87DC0EB3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FF69F6-5148-4CC1-8E71-DC143E6780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B1B7D-23D3-4742-8E35-2219D33A7F04}" type="datetimeFigureOut">
              <a:rPr lang="pl-PL" smtClean="0"/>
              <a:t>31.12.2019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21AC12-A5A2-41B5-8D3B-CBE5FAEAD5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74726AF-A84A-4C98-AA15-C4B0101F01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46DE6-CA00-42EC-B201-AA9925F31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22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194-9C47-4FF4-B98C-C24EED40040E}" type="datetimeFigureOut">
              <a:rPr lang="pl-PL" smtClean="0"/>
              <a:t>31.12.2019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10926-2400-4BC3-9B6D-187A5EED6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77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95551"/>
            <a:ext cx="103632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1" y="3097982"/>
            <a:ext cx="9443259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9699" y="3761005"/>
            <a:ext cx="811276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53734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1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2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4537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-457200">
              <a:buClr>
                <a:srgbClr val="59055B"/>
              </a:buClr>
              <a:buFont typeface="+mj-lt"/>
              <a:buAutoNum type="alphaL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2"/>
            <a:r>
              <a:rPr lang="pl-PL" dirty="0"/>
              <a:t>Drugi poziom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678510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154146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żeg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4308"/>
            <a:ext cx="105156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9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11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99" r:id="rId3"/>
    <p:sldLayoutId id="2147483679" r:id="rId4"/>
    <p:sldLayoutId id="2147483701" r:id="rId5"/>
    <p:sldLayoutId id="2147483681" r:id="rId6"/>
    <p:sldLayoutId id="214748369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cona.com/downloads/Percona-XtraBackup-LATEST/Percona-XtraBackup-8.0-9/binary/redhat/8/x86_64/percona-xtrabackup-80-8.0.9-1.el8.x86_64.rp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176B372-1986-4EE1-8C1A-98B0A9DF2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GNU/Linux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8F0BA358-581C-40B5-A911-D970EC61A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Usługa MySQL </a:t>
            </a:r>
            <a:endParaRPr lang="pl-PL" sz="1600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B4AA40F-1AC4-4DF7-A237-3C8DA5A4F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Wykład: Mateusz Dampc, </a:t>
            </a:r>
            <a:r>
              <a:rPr lang="pl-PL" dirty="0" err="1"/>
              <a:t>Aplitt</a:t>
            </a:r>
            <a:r>
              <a:rPr lang="pl-PL" dirty="0"/>
              <a:t> sp. z </a:t>
            </a:r>
            <a:r>
              <a:rPr lang="pl-PL" dirty="0" err="1"/>
              <a:t>o.o</a:t>
            </a:r>
            <a:endParaRPr lang="pl-PL" dirty="0"/>
          </a:p>
          <a:p>
            <a:r>
              <a:rPr lang="pl-PL" dirty="0"/>
              <a:t>mateusz.dampc@aplitt.pl</a:t>
            </a:r>
          </a:p>
        </p:txBody>
      </p:sp>
    </p:spTree>
    <p:extLst>
      <p:ext uri="{BB962C8B-B14F-4D97-AF65-F5344CB8AC3E}">
        <p14:creationId xmlns:p14="http://schemas.microsoft.com/office/powerpoint/2010/main" val="207530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04A2393-6EE4-468F-99F9-9E1A27EE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Usługa MySQL 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5648990-03C4-47EA-AB29-29E93A7D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B5B862-AF3C-4FB8-9144-85B4A4615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F44464B-E51A-433E-8AF9-284B95D166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Zainstaluj bazę danych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Zmień hasło </a:t>
            </a:r>
            <a:r>
              <a:rPr lang="pl-PL" dirty="0" err="1"/>
              <a:t>root’a</a:t>
            </a:r>
            <a:r>
              <a:rPr lang="pl-PL" dirty="0"/>
              <a:t> na ’zsl123’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Utwórz bazę danych ’</a:t>
            </a:r>
            <a:r>
              <a:rPr lang="pl-PL" dirty="0" err="1"/>
              <a:t>students</a:t>
            </a:r>
            <a:r>
              <a:rPr lang="pl-PL" dirty="0"/>
              <a:t>’. W bazie danych utwórz tabelę o nazwie „dziennik”, która ma zawierać:</a:t>
            </a:r>
          </a:p>
          <a:p>
            <a:pPr marL="1200150" lvl="2" indent="-342900">
              <a:buFont typeface="+mj-lt"/>
              <a:buAutoNum type="arabicPeriod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Kolumnę „id”, INT(10), będącą kluczem podstawowym (PRIMARY KEY), Auto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Increment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1200150" lvl="2" indent="-342900">
              <a:buFont typeface="+mj-lt"/>
              <a:buAutoNum type="arabicPeriod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Kolumnę „nazwisko”, VARCHAR(30)</a:t>
            </a:r>
          </a:p>
          <a:p>
            <a:pPr marL="1200150" lvl="2" indent="-342900">
              <a:buFont typeface="+mj-lt"/>
              <a:buAutoNum type="arabicPeriod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Kolumnę „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imie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”, VARCHAR(30)</a:t>
            </a:r>
          </a:p>
          <a:p>
            <a:pPr marL="1200150" lvl="2" indent="-342900">
              <a:buFont typeface="+mj-lt"/>
              <a:buAutoNum type="arabicPeriod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Kolumnę „obecny”, VARCHAR(1) (przyjmuje wartość „t” lub „n”)</a:t>
            </a:r>
          </a:p>
          <a:p>
            <a:pPr marL="57150" indent="-342900">
              <a:buFont typeface="+mj-lt"/>
              <a:buAutoNum type="arabicPeriod"/>
            </a:pPr>
            <a:r>
              <a:rPr lang="pl-PL" dirty="0">
                <a:sym typeface="Wingdings" panose="05000000000000000000" pitchFamily="2" charset="2"/>
              </a:rPr>
              <a:t>Do tabeli dziennik wpisz 4 rekordy o dowolnej (sensownej) treści</a:t>
            </a:r>
          </a:p>
          <a:p>
            <a:pPr marL="57150" indent="-342900">
              <a:buFont typeface="+mj-lt"/>
              <a:buAutoNum type="arabicPeriod"/>
            </a:pPr>
            <a:r>
              <a:rPr lang="pl-PL" dirty="0">
                <a:sym typeface="Wingdings" panose="05000000000000000000" pitchFamily="2" charset="2"/>
              </a:rPr>
              <a:t>Wykonaj backup bazy za pomocą </a:t>
            </a:r>
            <a:r>
              <a:rPr lang="pl-PL" dirty="0" err="1">
                <a:sym typeface="Wingdings" panose="05000000000000000000" pitchFamily="2" charset="2"/>
              </a:rPr>
              <a:t>mysqldump</a:t>
            </a:r>
            <a:r>
              <a:rPr lang="pl-PL" dirty="0">
                <a:sym typeface="Wingdings" panose="05000000000000000000" pitchFamily="2" charset="2"/>
              </a:rPr>
              <a:t> do pliku /</a:t>
            </a:r>
            <a:r>
              <a:rPr lang="pl-PL" dirty="0" err="1">
                <a:sym typeface="Wingdings" panose="05000000000000000000" pitchFamily="2" charset="2"/>
              </a:rPr>
              <a:t>root</a:t>
            </a:r>
            <a:r>
              <a:rPr lang="pl-PL" dirty="0">
                <a:sym typeface="Wingdings" panose="05000000000000000000" pitchFamily="2" charset="2"/>
              </a:rPr>
              <a:t>/</a:t>
            </a:r>
            <a:r>
              <a:rPr lang="pl-PL" dirty="0" err="1">
                <a:sym typeface="Wingdings" panose="05000000000000000000" pitchFamily="2" charset="2"/>
              </a:rPr>
              <a:t>backup.sql</a:t>
            </a:r>
            <a:endParaRPr lang="pl-PL" dirty="0">
              <a:sym typeface="Wingdings" panose="05000000000000000000" pitchFamily="2" charset="2"/>
            </a:endParaRPr>
          </a:p>
          <a:p>
            <a:pPr marL="57150" indent="-342900">
              <a:buFont typeface="+mj-lt"/>
              <a:buAutoNum type="arabicPeriod"/>
            </a:pPr>
            <a:r>
              <a:rPr lang="pl-PL" dirty="0">
                <a:sym typeface="Wingdings" panose="05000000000000000000" pitchFamily="2" charset="2"/>
              </a:rPr>
              <a:t>Przywróć backup do nowej bazy o nazwie ’students2’</a:t>
            </a:r>
          </a:p>
          <a:p>
            <a:pPr marL="57150" indent="-342900">
              <a:buFont typeface="+mj-lt"/>
              <a:buAutoNum type="arabicPeriod"/>
            </a:pPr>
            <a:r>
              <a:rPr lang="pl-PL" dirty="0">
                <a:sym typeface="Wingdings" panose="05000000000000000000" pitchFamily="2" charset="2"/>
              </a:rPr>
              <a:t>Wykonaj pełen backup za pomocą </a:t>
            </a:r>
            <a:r>
              <a:rPr lang="pl-PL" dirty="0" err="1">
                <a:sym typeface="Wingdings" panose="05000000000000000000" pitchFamily="2" charset="2"/>
              </a:rPr>
              <a:t>xtrabackup</a:t>
            </a:r>
            <a:r>
              <a:rPr lang="pl-PL" dirty="0">
                <a:sym typeface="Wingdings" panose="05000000000000000000" pitchFamily="2" charset="2"/>
              </a:rPr>
              <a:t>, zmień </a:t>
            </a:r>
            <a:r>
              <a:rPr lang="pl-PL" dirty="0" err="1">
                <a:sym typeface="Wingdings" panose="05000000000000000000" pitchFamily="2" charset="2"/>
              </a:rPr>
              <a:t>datadir’a</a:t>
            </a:r>
            <a:r>
              <a:rPr lang="pl-PL" dirty="0">
                <a:sym typeface="Wingdings" panose="05000000000000000000" pitchFamily="2" charset="2"/>
              </a:rPr>
              <a:t> MySQL na katalog /</a:t>
            </a:r>
            <a:r>
              <a:rPr lang="pl-PL" dirty="0" err="1">
                <a:sym typeface="Wingdings" panose="05000000000000000000" pitchFamily="2" charset="2"/>
              </a:rPr>
              <a:t>sql</a:t>
            </a:r>
            <a:r>
              <a:rPr lang="pl-PL" dirty="0">
                <a:sym typeface="Wingdings" panose="05000000000000000000" pitchFamily="2" charset="2"/>
              </a:rPr>
              <a:t> i przywróć tam backup ;)</a:t>
            </a:r>
          </a:p>
          <a:p>
            <a:pPr marL="1143000" lvl="1" indent="-457200">
              <a:buFont typeface="+mj-lt"/>
              <a:buAutoNum type="arabicPeriod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7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4D0CF63-99FE-4143-A8DB-9693C495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Usługa MySQL 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43DC62-281B-4680-AA16-3D33A4AA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9EA20C-0F1F-4F4D-AE17-FBB2A1EA2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Dodawanie i usuwanie użytkowników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7039E2-B0C1-45B3-A688-9804251662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/>
              <a:t>W celu założenia nowego użytkownika korzystamy z polecenia:</a:t>
            </a:r>
          </a:p>
          <a:p>
            <a:r>
              <a:rPr lang="pl-PL" i="1" dirty="0"/>
              <a:t>CREATE USER ’</a:t>
            </a:r>
            <a:r>
              <a:rPr lang="pl-PL" i="1" dirty="0" err="1"/>
              <a:t>user</a:t>
            </a:r>
            <a:r>
              <a:rPr lang="pl-PL" i="1" dirty="0"/>
              <a:t>’@’&lt;host&gt;’ IDENTIFIED BY ’&lt;hasło&gt;’;</a:t>
            </a:r>
          </a:p>
          <a:p>
            <a:r>
              <a:rPr lang="pl-PL" dirty="0"/>
              <a:t>gdzie &lt;host&gt; może przyjmować różne wartości, np..: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/>
              <a:t>Localhost</a:t>
            </a:r>
            <a:r>
              <a:rPr lang="pl-PL" dirty="0"/>
              <a:t> – podłączenie tylko z lokalnej maszyny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/>
              <a:t>Adres IP – podłączenie tylko z konkretnego IP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/>
              <a:t>Zakres IP, np. 192.168.0.* - podłączenie z każdego adresu z zakresu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/>
              <a:t>Wildcard</a:t>
            </a:r>
            <a:r>
              <a:rPr lang="pl-PL" dirty="0"/>
              <a:t> (%) – zewsząd</a:t>
            </a:r>
          </a:p>
          <a:p>
            <a:r>
              <a:rPr lang="pl-PL" dirty="0"/>
              <a:t>Więc polecenie:</a:t>
            </a:r>
          </a:p>
          <a:p>
            <a:r>
              <a:rPr lang="pl-PL" dirty="0"/>
              <a:t>	CREATE USER ’</a:t>
            </a:r>
            <a:r>
              <a:rPr lang="pl-PL" dirty="0" err="1"/>
              <a:t>tymek</a:t>
            </a:r>
            <a:r>
              <a:rPr lang="pl-PL" dirty="0"/>
              <a:t>’@’%’ IDENTIFIED BY ’</a:t>
            </a:r>
            <a:r>
              <a:rPr lang="pl-PL" dirty="0" err="1"/>
              <a:t>password</a:t>
            </a:r>
            <a:r>
              <a:rPr lang="pl-PL" dirty="0"/>
              <a:t>’;</a:t>
            </a:r>
          </a:p>
          <a:p>
            <a:r>
              <a:rPr lang="pl-PL" dirty="0"/>
              <a:t>Założy nam użytkownika </a:t>
            </a:r>
            <a:r>
              <a:rPr lang="pl-PL" dirty="0" err="1"/>
              <a:t>tymek</a:t>
            </a:r>
            <a:r>
              <a:rPr lang="pl-PL" dirty="0"/>
              <a:t>, który może podłączyć się do bazy zewsząd ( z każdego adresu IP).</a:t>
            </a:r>
          </a:p>
          <a:p>
            <a:endParaRPr lang="pl-PL" dirty="0"/>
          </a:p>
          <a:p>
            <a:r>
              <a:rPr lang="pl-PL" dirty="0"/>
              <a:t>Aby usunąć użytkownika posłuży nam polecenie DROP:</a:t>
            </a:r>
          </a:p>
          <a:p>
            <a:r>
              <a:rPr lang="pl-PL" dirty="0"/>
              <a:t>DROP USER ’</a:t>
            </a:r>
            <a:r>
              <a:rPr lang="pl-PL" dirty="0" err="1"/>
              <a:t>user</a:t>
            </a:r>
            <a:r>
              <a:rPr lang="pl-PL" dirty="0"/>
              <a:t>’@’&lt;host&gt;’;</a:t>
            </a:r>
          </a:p>
          <a:p>
            <a:r>
              <a:rPr lang="pl-PL" dirty="0"/>
              <a:t>Np..</a:t>
            </a:r>
          </a:p>
          <a:p>
            <a:r>
              <a:rPr lang="pl-PL" dirty="0"/>
              <a:t>DROP USER ’</a:t>
            </a:r>
            <a:r>
              <a:rPr lang="pl-PL" dirty="0" err="1"/>
              <a:t>tymek</a:t>
            </a:r>
            <a:r>
              <a:rPr lang="pl-PL" dirty="0"/>
              <a:t>’@’%’;</a:t>
            </a:r>
          </a:p>
          <a:p>
            <a:pPr lvl="1" indent="0">
              <a:buNone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30D36A8-72E6-4BF6-9FA6-C596350CBDB8}"/>
              </a:ext>
            </a:extLst>
          </p:cNvPr>
          <p:cNvSpPr txBox="1"/>
          <p:nvPr/>
        </p:nvSpPr>
        <p:spPr>
          <a:xfrm>
            <a:off x="6923314" y="4697620"/>
            <a:ext cx="4726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przejrzeć wszystkich użytkowników, robimy:</a:t>
            </a:r>
          </a:p>
          <a:p>
            <a:pPr algn="ctr"/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* from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mysql.user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\G;</a:t>
            </a:r>
          </a:p>
        </p:txBody>
      </p:sp>
    </p:spTree>
    <p:extLst>
      <p:ext uri="{BB962C8B-B14F-4D97-AF65-F5344CB8AC3E}">
        <p14:creationId xmlns:p14="http://schemas.microsoft.com/office/powerpoint/2010/main" val="24714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4D0CF63-99FE-4143-A8DB-9693C495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Usługa MySQL 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43DC62-281B-4680-AA16-3D33A4AA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9EA20C-0F1F-4F4D-AE17-FBB2A1EA2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Nadawanie uprawnień do baz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7039E2-B0C1-45B3-A688-9804251662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Uprawnienia do baz nadaje polecenie GRANT:</a:t>
            </a:r>
          </a:p>
          <a:p>
            <a:r>
              <a:rPr lang="pl-PL" dirty="0"/>
              <a:t>GRANT &lt;uprawnienie&gt; ON &lt;baza&gt;.&lt;tabela&gt; TO ’&lt;</a:t>
            </a:r>
            <a:r>
              <a:rPr lang="pl-PL" dirty="0" err="1"/>
              <a:t>user</a:t>
            </a:r>
            <a:r>
              <a:rPr lang="pl-PL" dirty="0"/>
              <a:t>&gt;’@’&lt;host&gt;’;</a:t>
            </a:r>
          </a:p>
          <a:p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Gdzie uprawnienie przyjm</a:t>
            </a:r>
            <a:r>
              <a:rPr lang="pl-PL" dirty="0"/>
              <a:t>uje wartość: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PRIVILEGES – wszystkie uprawnienia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CREATE, DROP – dodawanie i usuwanie baz oraz tabel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– wyświetlanie danych z tabel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INSERT, UPDATE, DELETE – wykonywanie operacji na danych w tabeli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Odbieranie uprawnień do baz jest analogiczne do nadawania uprawnień tylko wykorzystujemy polecenie REVOKE np..: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REVOKE INSERT, DELETE ON bazatestowa.* TO ’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tymek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’@’%’;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Po każdej zmianie na użytkownikach (CREATE, DROP, GRANT) należy przeładować uprawnienia poleceniem: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FLUSH PRIVILEGES;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09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04A2393-6EE4-468F-99F9-9E1A27EE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Usługa MySQL 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5648990-03C4-47EA-AB29-29E93A7D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B5B862-AF3C-4FB8-9144-85B4A4615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F44464B-E51A-433E-8AF9-284B95D166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514350" indent="-457200">
              <a:buAutoNum type="arabicPeriod"/>
            </a:pPr>
            <a:r>
              <a:rPr lang="pl-PL" dirty="0">
                <a:sym typeface="Wingdings" panose="05000000000000000000" pitchFamily="2" charset="2"/>
              </a:rPr>
              <a:t>Załóż bazy „baza1”, „baza2”, „baza3”.</a:t>
            </a:r>
          </a:p>
          <a:p>
            <a:pPr marL="514350" indent="-457200">
              <a:buAutoNum type="arabicPeriod"/>
            </a:pPr>
            <a:r>
              <a:rPr lang="pl-PL" dirty="0">
                <a:sym typeface="Wingdings" panose="05000000000000000000" pitchFamily="2" charset="2"/>
              </a:rPr>
              <a:t>Stwórz użytkowników „</a:t>
            </a:r>
            <a:r>
              <a:rPr lang="pl-PL" dirty="0" err="1">
                <a:sym typeface="Wingdings" panose="05000000000000000000" pitchFamily="2" charset="2"/>
              </a:rPr>
              <a:t>andrzej</a:t>
            </a:r>
            <a:r>
              <a:rPr lang="pl-PL" dirty="0">
                <a:sym typeface="Wingdings" panose="05000000000000000000" pitchFamily="2" charset="2"/>
              </a:rPr>
              <a:t>”, „</a:t>
            </a:r>
            <a:r>
              <a:rPr lang="pl-PL" dirty="0" err="1">
                <a:sym typeface="Wingdings" panose="05000000000000000000" pitchFamily="2" charset="2"/>
              </a:rPr>
              <a:t>maciej</a:t>
            </a:r>
            <a:r>
              <a:rPr lang="pl-PL" dirty="0">
                <a:sym typeface="Wingdings" panose="05000000000000000000" pitchFamily="2" charset="2"/>
              </a:rPr>
              <a:t>”, „</a:t>
            </a:r>
            <a:r>
              <a:rPr lang="pl-PL" dirty="0" err="1">
                <a:sym typeface="Wingdings" panose="05000000000000000000" pitchFamily="2" charset="2"/>
              </a:rPr>
              <a:t>pawel</a:t>
            </a:r>
            <a:r>
              <a:rPr lang="pl-PL" dirty="0">
                <a:sym typeface="Wingdings" panose="05000000000000000000" pitchFamily="2" charset="2"/>
              </a:rPr>
              <a:t>”.</a:t>
            </a:r>
          </a:p>
          <a:p>
            <a:pPr marL="514350" indent="-457200">
              <a:buAutoNum type="arabicPeriod"/>
            </a:pPr>
            <a:r>
              <a:rPr lang="pl-PL" dirty="0">
                <a:sym typeface="Wingdings" panose="05000000000000000000" pitchFamily="2" charset="2"/>
              </a:rPr>
              <a:t>Dodaj:</a:t>
            </a:r>
          </a:p>
          <a:p>
            <a:pPr marL="914400" lvl="1" indent="-457200">
              <a:buAutoNum type="arabicPeriod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Dla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usera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„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andrzej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” pełne uprawnienia na bazie „baza1”</a:t>
            </a:r>
          </a:p>
          <a:p>
            <a:pPr marL="914400" lvl="1" indent="-457200">
              <a:buAutoNum type="arabicPeriod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Dla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usera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„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maciej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” uprawnienia do pobierania danych z bazy „baza2”</a:t>
            </a:r>
          </a:p>
          <a:p>
            <a:pPr marL="914400" lvl="1" indent="-457200">
              <a:buAutoNum type="arabicPeriod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Dla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usera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„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pawel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” uprawnienia do pobierania i wstawiania danych do bazy „baza3”.</a:t>
            </a:r>
          </a:p>
          <a:p>
            <a:pPr marL="514350" indent="-457200">
              <a:buAutoNum type="arabicPeriod"/>
            </a:pPr>
            <a:r>
              <a:rPr lang="pl-PL" dirty="0">
                <a:sym typeface="Wingdings" panose="05000000000000000000" pitchFamily="2" charset="2"/>
              </a:rPr>
              <a:t>Przygotuj dwa polecenia:</a:t>
            </a:r>
          </a:p>
          <a:p>
            <a:pPr marL="914400" lvl="1" indent="-457200">
              <a:buAutoNum type="arabicPeriod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Odbieranie użytkownikowi „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pawel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” nadanych uprawnień</a:t>
            </a:r>
          </a:p>
          <a:p>
            <a:pPr marL="914400" lvl="1" indent="-457200">
              <a:buAutoNum type="arabicPeriod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Usunięcie użytkownika „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maciej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”</a:t>
            </a:r>
          </a:p>
          <a:p>
            <a:pPr marL="514350" indent="-457200">
              <a:buAutoNum type="arabicPeriod"/>
            </a:pPr>
            <a:r>
              <a:rPr lang="pl-PL" dirty="0">
                <a:sym typeface="Wingdings" panose="05000000000000000000" pitchFamily="2" charset="2"/>
              </a:rPr>
              <a:t>Pobierz i zapisz na boku w pliku listę wszystkich użytkowników na bazie danych, gdzie lista ma zawierać nazwę użytkownika i host z którego może się połączyć.</a:t>
            </a:r>
          </a:p>
          <a:p>
            <a:pPr marL="514350" indent="-457200">
              <a:buAutoNum type="arabicPeriod"/>
            </a:pPr>
            <a:r>
              <a:rPr lang="pl-PL" dirty="0">
                <a:sym typeface="Wingdings" panose="05000000000000000000" pitchFamily="2" charset="2"/>
              </a:rPr>
              <a:t>Przygotuj skrypt SQL (kolejne polecenia), które wykonają powyższe kroki, i będzie można go zaczytać do </a:t>
            </a:r>
            <a:r>
              <a:rPr lang="pl-PL" dirty="0" err="1">
                <a:sym typeface="Wingdings" panose="05000000000000000000" pitchFamily="2" charset="2"/>
              </a:rPr>
              <a:t>mysql</a:t>
            </a:r>
            <a:r>
              <a:rPr lang="pl-PL" dirty="0">
                <a:sym typeface="Wingdings" panose="05000000000000000000" pitchFamily="2" charset="2"/>
              </a:rPr>
              <a:t> </a:t>
            </a:r>
            <a:br>
              <a:rPr lang="pl-PL" dirty="0">
                <a:sym typeface="Wingdings" panose="05000000000000000000" pitchFamily="2" charset="2"/>
              </a:rPr>
            </a:br>
            <a:r>
              <a:rPr lang="pl-PL" dirty="0">
                <a:sym typeface="Wingdings" panose="05000000000000000000" pitchFamily="2" charset="2"/>
              </a:rPr>
              <a:t>(</a:t>
            </a:r>
            <a:r>
              <a:rPr lang="pl-PL" dirty="0" err="1">
                <a:sym typeface="Wingdings" panose="05000000000000000000" pitchFamily="2" charset="2"/>
              </a:rPr>
              <a:t>mysql</a:t>
            </a:r>
            <a:r>
              <a:rPr lang="pl-PL" dirty="0">
                <a:sym typeface="Wingdings" panose="05000000000000000000" pitchFamily="2" charset="2"/>
              </a:rPr>
              <a:t> –u </a:t>
            </a:r>
            <a:r>
              <a:rPr lang="pl-PL" dirty="0" err="1">
                <a:sym typeface="Wingdings" panose="05000000000000000000" pitchFamily="2" charset="2"/>
              </a:rPr>
              <a:t>root</a:t>
            </a:r>
            <a:r>
              <a:rPr lang="pl-PL" dirty="0">
                <a:sym typeface="Wingdings" panose="05000000000000000000" pitchFamily="2" charset="2"/>
              </a:rPr>
              <a:t> –pzaq1@WSX &lt; </a:t>
            </a:r>
            <a:r>
              <a:rPr lang="pl-PL" dirty="0" err="1">
                <a:sym typeface="Wingdings" panose="05000000000000000000" pitchFamily="2" charset="2"/>
              </a:rPr>
              <a:t>skrypt.sql</a:t>
            </a:r>
            <a:r>
              <a:rPr lang="pl-PL" dirty="0">
                <a:sym typeface="Wingdings" panose="05000000000000000000" pitchFamily="2" charset="2"/>
              </a:rPr>
              <a:t>)</a:t>
            </a:r>
          </a:p>
          <a:p>
            <a:pPr marL="1143000" lvl="1" indent="-457200">
              <a:buFont typeface="+mj-lt"/>
              <a:buAutoNum type="arabicPeriod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21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1FF4CF6B-E34F-4168-AF2C-17DB9955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Usługa MySQL 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B16FC8C-8971-43D4-A90F-3F81CF31F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517095-25AE-452F-9A27-91D04560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Replikacja SQL master - </a:t>
            </a:r>
            <a:r>
              <a:rPr lang="pl-PL" dirty="0" err="1"/>
              <a:t>Slave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E28CDA3-B500-4786-A75A-A16DF6D04C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Zapisy do bazy idą na serwer master oraz do jego </a:t>
            </a:r>
            <a:r>
              <a:rPr lang="pl-PL" dirty="0" err="1"/>
              <a:t>binloga</a:t>
            </a: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err="1"/>
              <a:t>Slave</a:t>
            </a:r>
            <a:r>
              <a:rPr lang="pl-PL" dirty="0"/>
              <a:t> podłącza się do mastera, kopiuje </a:t>
            </a:r>
            <a:r>
              <a:rPr lang="pl-PL" dirty="0" err="1"/>
              <a:t>binloga</a:t>
            </a:r>
            <a:r>
              <a:rPr lang="pl-PL" dirty="0"/>
              <a:t> do siebie do </a:t>
            </a:r>
            <a:r>
              <a:rPr lang="pl-PL" dirty="0" err="1"/>
              <a:t>relayloga</a:t>
            </a:r>
            <a:r>
              <a:rPr lang="pl-PL" dirty="0"/>
              <a:t>, aplikuje je w swoich bazach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Replikacja </a:t>
            </a:r>
            <a:r>
              <a:rPr lang="pl-PL" b="1" dirty="0"/>
              <a:t>asynchroniczna</a:t>
            </a:r>
            <a:r>
              <a:rPr lang="pl-PL" dirty="0"/>
              <a:t> – jest opóźnienie!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C59AD72-629B-4A5D-8168-C1289018A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384" y="1928813"/>
            <a:ext cx="5099225" cy="23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06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1FF4CF6B-E34F-4168-AF2C-17DB9955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Usługa MySQL 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B16FC8C-8971-43D4-A90F-3F81CF31F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517095-25AE-452F-9A27-91D04560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err="1"/>
              <a:t>MaxScale</a:t>
            </a:r>
            <a:r>
              <a:rPr lang="pl-PL" dirty="0"/>
              <a:t> – </a:t>
            </a:r>
            <a:r>
              <a:rPr lang="pl-PL" dirty="0" err="1"/>
              <a:t>loadbalancer</a:t>
            </a:r>
            <a:r>
              <a:rPr lang="pl-PL" dirty="0"/>
              <a:t> SQL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E28CDA3-B500-4786-A75A-A16DF6D04C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Zapisy/odczyty rozkładane na mastera/</a:t>
            </a:r>
            <a:r>
              <a:rPr lang="pl-PL" dirty="0" err="1"/>
              <a:t>slave’y</a:t>
            </a:r>
            <a:r>
              <a:rPr lang="pl-PL" dirty="0"/>
              <a:t> - </a:t>
            </a:r>
            <a:r>
              <a:rPr lang="pl-PL" dirty="0" err="1"/>
              <a:t>readwritesplit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122E008-B9E5-4F55-8011-6F3586EB5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451" y="1843249"/>
            <a:ext cx="3775091" cy="30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18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0002BEE-3D8A-4ADC-A0B8-B8E52316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Podsumowanie, pytania?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6A14B02-F667-4B0B-8321-2983ADFF696F}"/>
              </a:ext>
            </a:extLst>
          </p:cNvPr>
          <p:cNvSpPr txBox="1"/>
          <p:nvPr/>
        </p:nvSpPr>
        <p:spPr>
          <a:xfrm>
            <a:off x="3198282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ul. Arkońska 6/A1</a:t>
            </a:r>
          </a:p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80-387 Gdańsk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51B486-B403-4EF6-8E88-50FCF31DEEFE}"/>
              </a:ext>
            </a:extLst>
          </p:cNvPr>
          <p:cNvSpPr txBox="1"/>
          <p:nvPr/>
        </p:nvSpPr>
        <p:spPr>
          <a:xfrm>
            <a:off x="5911000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Tel. +48 58 782 82 82</a:t>
            </a:r>
            <a:endParaRPr lang="pl-PL" sz="1400" dirty="0">
              <a:solidFill>
                <a:srgbClr val="59055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E-mail: kontakt@aplitt.pl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6D2E3E-0DE4-4EEB-AE90-9CF53A0191FF}"/>
              </a:ext>
            </a:extLst>
          </p:cNvPr>
          <p:cNvSpPr txBox="1"/>
          <p:nvPr/>
        </p:nvSpPr>
        <p:spPr>
          <a:xfrm>
            <a:off x="4554641" y="3873331"/>
            <a:ext cx="234478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www.aplitt.pl</a:t>
            </a:r>
          </a:p>
        </p:txBody>
      </p:sp>
    </p:spTree>
    <p:extLst>
      <p:ext uri="{BB962C8B-B14F-4D97-AF65-F5344CB8AC3E}">
        <p14:creationId xmlns:p14="http://schemas.microsoft.com/office/powerpoint/2010/main" val="37404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75CE6A8-C82F-4CB2-96E2-FAB3EE2C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MySQL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8A537C-B8CB-462D-937A-2233E09B0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Najbardziej popularna open-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source’owa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baza danych</a:t>
            </a: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Dostępna w kilku wariantach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MariaDB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Percona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MySQL Server</a:t>
            </a: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Podstawowe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kompotnenty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bazodanowe: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Usługa MySQL utrzymuje nam n-baz danych:</a:t>
            </a:r>
          </a:p>
          <a:p>
            <a:pPr lvl="2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 DATABASES;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Baza danych składa się z tabel:</a:t>
            </a:r>
          </a:p>
          <a:p>
            <a:pPr lvl="2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 TABLES FROM &lt;baza danych&gt;;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Tabele składają się z kolumn:</a:t>
            </a:r>
          </a:p>
          <a:p>
            <a:pPr lvl="2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 COLUMNS FROM &lt;tabela&gt;;</a:t>
            </a:r>
          </a:p>
          <a:p>
            <a:pPr lvl="2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&lt;tabela&gt;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Baza na MySQL zwykle ma jeden z dwóch silników bazodanowych: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MyISAM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starszy typ, brak transakcyjności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InnoDB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nowy silnik, bardziej odporny na uszkodzenia, łatwiejszy w utrzymaniu (m.in.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hotbackupy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Usługa MySQL 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418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75CE6A8-C82F-4CB2-96E2-FAB3EE2C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Instalacja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8A537C-B8CB-462D-937A-2233E09B0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500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Szukamy w repozytorium usługi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Yum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list |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grep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Instalujemy klienta oraz serwer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Yum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mysql-server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–y</a:t>
            </a: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Uruchamiamy demona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ustawiamy, aby uruchamiał się wraz ze startem systemu: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Systemctl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mysqld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Usługa MySQL </a:t>
            </a:r>
            <a:endParaRPr lang="pl-PL" sz="1000" dirty="0"/>
          </a:p>
          <a:p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B8058A9-6130-4DC3-8D5F-32EAA112E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97" y="2399891"/>
            <a:ext cx="91725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9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346D46-10AE-4175-B3EE-8BBEF706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Usługa MySQL </a:t>
            </a:r>
            <a:endParaRPr lang="pl-PL" sz="1000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AA5D51-41D5-41D0-95E9-50DB275B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BE8359B1-EA2D-4FDB-963F-1B9E0858B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Pierwsze logowanie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93A0D43A-C756-40D0-B97D-D55995EB2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Logujemy się do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shell’a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(przy pierwszym uruchomieniu brak hasła):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–u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–p &lt;hasło&gt;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pl-PL" dirty="0"/>
              <a:t>la bezpieczeństwa bazy zmieniamy hasło </a:t>
            </a:r>
            <a:r>
              <a:rPr lang="pl-PL" dirty="0" err="1"/>
              <a:t>root’a</a:t>
            </a:r>
            <a:r>
              <a:rPr lang="pl-PL" dirty="0"/>
              <a:t> i przeładowujemy uprawnienia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 USER ’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’@’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localhost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identified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’zaq1@WSX’;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FLUSH PRIVILEGES;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2F834AF-1F36-4164-BEEA-881342135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67" y="2339448"/>
            <a:ext cx="2898029" cy="108955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E50798D-82F9-4D61-9573-74BE873E0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059" y="4710949"/>
            <a:ext cx="52101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7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Konfiguracja </a:t>
            </a:r>
            <a:r>
              <a:rPr lang="pl-PL" dirty="0" err="1"/>
              <a:t>my.cnf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/>
          </a:bodyPr>
          <a:lstStyle/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Konfiguracja MySQL jak i jego wszystkich odmian znajduje się w katalogu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my.cnf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includedir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my.cnf.d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Czyli wszystkie pliki konfiguracyjne znajdują się w katalogu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my.cnf.d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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</a:b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cat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etc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my.cnf.d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mysql-server.cnf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914400" lvl="2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</a:t>
            </a:r>
          </a:p>
          <a:p>
            <a:pPr marL="914400" lvl="2" indent="0">
              <a:buClr>
                <a:srgbClr val="913192"/>
              </a:buClr>
              <a:buNone/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datadir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# Lokalizacja danych</a:t>
            </a:r>
          </a:p>
          <a:p>
            <a:pPr marL="914400" lvl="2" indent="0">
              <a:buClr>
                <a:srgbClr val="913192"/>
              </a:buClr>
              <a:buNone/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socket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mysql.sock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# Ścieżka do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socketu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2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log-error=/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/log/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/mysqld.log		# plik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loga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2" indent="0">
              <a:buClr>
                <a:srgbClr val="913192"/>
              </a:buClr>
              <a:buNone/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-file=/run/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mysqld.pid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# ścieżka do PID</a:t>
            </a:r>
          </a:p>
          <a:p>
            <a:pPr lvl="2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Usługa MySQL 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73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F41C5DD1-41ED-4A4D-A137-7AC221B6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polecenia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856972-692D-43E8-95E5-484A5BECC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1" cy="4351338"/>
          </a:xfrm>
        </p:spPr>
        <p:txBody>
          <a:bodyPr numCol="2">
            <a:normAutofit fontScale="40000" lnSpcReduction="20000"/>
          </a:bodyPr>
          <a:lstStyle/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Listowanie baz danych: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 DATABASES;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Korzystanie z konkretnej bazy: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&lt;nazwa bazy&gt;;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Listowanie tabel w bazie: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 TABLES FROM &lt;nazwa bazy&gt;;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Tworzenie bazy danych: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DATABASE &lt;nazwa bazy&gt;;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Usuwanie bazy danych: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 DATABASE &lt;nazwa bazy&gt;;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Aktualne procesy i połączenia na bazie: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 FULL PROCESSLIST;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Tworzenie tabel: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TABLE &lt;nazwa tabeli&gt; (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&lt;kolumna&gt; &lt;typ danych&gt; &lt;atrybuty&gt;,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&lt;kolumna&gt; &lt;typ danych&gt; &lt;atrybuty&gt;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);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Listowanie kolumn w tabeli: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 COLUMNS FROM &lt;nazwa tabeli&gt;;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&lt;nazwa tabeli&gt;;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Czyszczenie tabeli z danych: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TRUNCATE TABLE &lt;nazwa tabeli&gt;;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Usuwanie tabeli: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 TABLE &lt;nazwa tabeli&gt;;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Wstawianie danych do tabeli: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INTO &lt;nazwa tabeli&gt; VALUES (dane, dane, dane);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Pobieranie wszystkich danych z tabeli: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* FROM &lt;nazwa tabeli&gt;;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Aktualizowanie wartości w tabeli: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 &lt;nazwa tabeli&gt; SET &lt;kolumna&gt; = &lt;wartość&gt; WARUNEK;</a:t>
            </a:r>
          </a:p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Clr>
                <a:srgbClr val="913192"/>
              </a:buClr>
              <a:buFont typeface="+mj-lt"/>
              <a:buAutoNum type="arabicPeriod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DDF8396-608F-4103-A6B9-F70FBC16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Usługa MySQL 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96CDDD5-D64D-472D-B8C1-B487D4D7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793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A0717A-6C2D-49EA-89D6-23E555A2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Usługa MySQL </a:t>
            </a:r>
            <a:endParaRPr lang="pl-PL" sz="100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4E3906-1D11-47C6-9CD2-D3073E94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7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025BE5-B6C1-4B98-BB2F-78FFB6566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Tworzenie bazy danych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9CA34D3-132E-4516-9264-EE4F21FB5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pl-PL" dirty="0"/>
              <a:t>1. Tworzymy i otwieramy bazę danych:</a:t>
            </a:r>
          </a:p>
          <a:p>
            <a:r>
              <a:rPr lang="pl-PL" i="1" dirty="0"/>
              <a:t>CREATE DATABASE testowa;</a:t>
            </a:r>
          </a:p>
          <a:p>
            <a:r>
              <a:rPr lang="pl-PL" i="1" dirty="0"/>
              <a:t>USE testowa;</a:t>
            </a:r>
          </a:p>
          <a:p>
            <a:r>
              <a:rPr lang="pl-PL" dirty="0"/>
              <a:t>2. Tworzenie tabeli:</a:t>
            </a:r>
          </a:p>
          <a:p>
            <a:r>
              <a:rPr lang="pl-PL" dirty="0"/>
              <a:t>CREATE TABLE </a:t>
            </a:r>
            <a:r>
              <a:rPr lang="pl-PL" dirty="0" err="1"/>
              <a:t>users</a:t>
            </a:r>
            <a:r>
              <a:rPr lang="pl-PL" dirty="0"/>
              <a:t> (</a:t>
            </a:r>
          </a:p>
          <a:p>
            <a:r>
              <a:rPr lang="pl-PL" dirty="0"/>
              <a:t>	id </a:t>
            </a:r>
            <a:r>
              <a:rPr lang="pl-PL" dirty="0" err="1"/>
              <a:t>int</a:t>
            </a:r>
            <a:r>
              <a:rPr lang="pl-PL" dirty="0"/>
              <a:t>(10) PRIMARY KEY,</a:t>
            </a:r>
          </a:p>
          <a:p>
            <a:r>
              <a:rPr lang="pl-PL" dirty="0"/>
              <a:t>	</a:t>
            </a:r>
            <a:r>
              <a:rPr lang="pl-PL" dirty="0" err="1"/>
              <a:t>imie</a:t>
            </a:r>
            <a:r>
              <a:rPr lang="pl-PL" dirty="0"/>
              <a:t> CHAR(30) NOT NULL,</a:t>
            </a:r>
          </a:p>
          <a:p>
            <a:r>
              <a:rPr lang="pl-PL" dirty="0"/>
              <a:t>	nazwisko CHAR(30)</a:t>
            </a:r>
          </a:p>
          <a:p>
            <a:r>
              <a:rPr lang="pl-PL" dirty="0"/>
              <a:t>);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3. Listowanie kolumn w tabeli:</a:t>
            </a:r>
          </a:p>
          <a:p>
            <a:r>
              <a:rPr lang="pl-PL" dirty="0"/>
              <a:t>DESCRIBE </a:t>
            </a:r>
            <a:r>
              <a:rPr lang="pl-PL" dirty="0" err="1"/>
              <a:t>users</a:t>
            </a:r>
            <a:r>
              <a:rPr lang="pl-PL" dirty="0"/>
              <a:t>;</a:t>
            </a:r>
          </a:p>
          <a:p>
            <a:r>
              <a:rPr lang="pl-PL" dirty="0"/>
              <a:t>4. Wprowadzamy dane do tabeli:</a:t>
            </a:r>
          </a:p>
          <a:p>
            <a:r>
              <a:rPr lang="pl-PL" dirty="0"/>
              <a:t>INSERT INTO </a:t>
            </a:r>
            <a:r>
              <a:rPr lang="pl-PL" dirty="0" err="1"/>
              <a:t>users</a:t>
            </a:r>
            <a:r>
              <a:rPr lang="pl-PL" dirty="0"/>
              <a:t> </a:t>
            </a:r>
            <a:r>
              <a:rPr lang="pl-PL" dirty="0" err="1"/>
              <a:t>values</a:t>
            </a:r>
            <a:r>
              <a:rPr lang="pl-PL" dirty="0"/>
              <a:t> (1,’Jan’,’Kowalski’);</a:t>
            </a:r>
          </a:p>
          <a:p>
            <a:r>
              <a:rPr lang="pl-PL" dirty="0"/>
              <a:t>INSERT INTO </a:t>
            </a:r>
            <a:r>
              <a:rPr lang="pl-PL" dirty="0" err="1"/>
              <a:t>users</a:t>
            </a:r>
            <a:r>
              <a:rPr lang="pl-PL" dirty="0"/>
              <a:t> </a:t>
            </a:r>
            <a:r>
              <a:rPr lang="pl-PL" dirty="0" err="1"/>
              <a:t>values</a:t>
            </a:r>
            <a:r>
              <a:rPr lang="pl-PL" dirty="0"/>
              <a:t> (2,’Mateusz’,’Dampc’);</a:t>
            </a:r>
          </a:p>
          <a:p>
            <a:r>
              <a:rPr lang="pl-PL" dirty="0"/>
              <a:t>INSERT INTO </a:t>
            </a:r>
            <a:r>
              <a:rPr lang="pl-PL" dirty="0" err="1"/>
              <a:t>users</a:t>
            </a:r>
            <a:r>
              <a:rPr lang="pl-PL" dirty="0"/>
              <a:t> </a:t>
            </a:r>
            <a:r>
              <a:rPr lang="pl-PL" dirty="0" err="1"/>
              <a:t>values</a:t>
            </a:r>
            <a:r>
              <a:rPr lang="pl-PL" dirty="0"/>
              <a:t> (3,’Magda’,’Gessler’);</a:t>
            </a:r>
          </a:p>
          <a:p>
            <a:r>
              <a:rPr lang="pl-PL" dirty="0"/>
              <a:t>INSERT INTO </a:t>
            </a:r>
            <a:r>
              <a:rPr lang="pl-PL" dirty="0" err="1"/>
              <a:t>users</a:t>
            </a:r>
            <a:r>
              <a:rPr lang="pl-PL" dirty="0"/>
              <a:t> </a:t>
            </a:r>
            <a:r>
              <a:rPr lang="pl-PL" dirty="0" err="1"/>
              <a:t>values</a:t>
            </a:r>
            <a:r>
              <a:rPr lang="pl-PL" dirty="0"/>
              <a:t> (4,’Krzysztof’,Kowalski’);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D190F4F-E5DD-40DE-BE43-CD34180CCAAC}"/>
              </a:ext>
            </a:extLst>
          </p:cNvPr>
          <p:cNvSpPr txBox="1"/>
          <p:nvPr/>
        </p:nvSpPr>
        <p:spPr>
          <a:xfrm>
            <a:off x="838197" y="5306559"/>
            <a:ext cx="8863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Pobieranie danych:			Warunkowe pobieranie danych:</a:t>
            </a:r>
          </a:p>
          <a:p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* from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			Select * from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WHERE nazwisko=’Kowalski’;</a:t>
            </a:r>
          </a:p>
          <a:p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6E02C61-8EAE-4000-99B7-6249E8067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706" y="302416"/>
            <a:ext cx="3057430" cy="132179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3103E5B-408E-4CA5-9522-C68D466A4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795" y="3356674"/>
            <a:ext cx="2952206" cy="205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12FACE1-EF2F-4479-84FE-410F1389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Usługa MySQL 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7C854CD-8D49-4DDC-B356-DEBB94BC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08336A-84C9-4184-A18D-800BB96AB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Backup bazy danych - </a:t>
            </a:r>
            <a:r>
              <a:rPr lang="pl-PL" dirty="0" err="1"/>
              <a:t>mysqldump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FE36095-6F0B-443F-AE5E-AFA4A28521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28813"/>
            <a:ext cx="10927080" cy="384016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err="1"/>
              <a:t>mysqldump</a:t>
            </a:r>
            <a:r>
              <a:rPr lang="pl-PL" dirty="0"/>
              <a:t> umożliwia wytworzenie zrzutu danych (zapytań SQL) z bazy danych do pliku.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Podczas swojej pracy zakłada blokady na bazę (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locki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– uniemożliwiając zapis w trakcie tworzenia backupu!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Backup: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Zrzuć bazę o nazwie &lt;baza&gt;, bez CREATE DATABASE: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mysqldump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-u &lt;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-p &lt;nazwa bazy&gt; &gt;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dump.sql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J.w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tylko z wytworzeniem bazy: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Mysqldump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-u &lt;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-p -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databases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&lt;nazwa bazy&gt; &gt;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dump.sql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Odzyskiwanie: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Wczytaj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dump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bazy o nazwie &lt;baza&lt; (musi już istnieć!):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-u &lt;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-p &lt;baza&gt; &lt;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dump.sql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4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4D0CF63-99FE-4143-A8DB-9693C495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Usługa MySQL 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43DC62-281B-4680-AA16-3D33A4AA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9EA20C-0F1F-4F4D-AE17-FBB2A1EA2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Backup bazy - </a:t>
            </a:r>
            <a:r>
              <a:rPr lang="pl-PL" dirty="0" err="1"/>
              <a:t>xtrabackup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7039E2-B0C1-45B3-A688-9804251662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b="1" dirty="0" err="1"/>
              <a:t>xtrabackup</a:t>
            </a:r>
            <a:r>
              <a:rPr lang="pl-PL" b="1" dirty="0"/>
              <a:t> </a:t>
            </a:r>
            <a:r>
              <a:rPr lang="pl-PL" dirty="0"/>
              <a:t>pozwala na wykonanie plikowego, bezprzerwowego backupu (</a:t>
            </a:r>
            <a:r>
              <a:rPr lang="pl-PL" dirty="0" err="1"/>
              <a:t>hotbackup</a:t>
            </a:r>
            <a:r>
              <a:rPr lang="pl-PL" dirty="0"/>
              <a:t>).</a:t>
            </a:r>
          </a:p>
          <a:p>
            <a:r>
              <a:rPr lang="pl-PL" dirty="0" err="1"/>
              <a:t>xtrabackup</a:t>
            </a:r>
            <a:r>
              <a:rPr lang="pl-PL" dirty="0"/>
              <a:t> </a:t>
            </a:r>
            <a:r>
              <a:rPr lang="pl-PL" b="1" dirty="0"/>
              <a:t>nie blokuje tabel</a:t>
            </a:r>
            <a:r>
              <a:rPr lang="pl-PL" dirty="0"/>
              <a:t>, a zmiany wykonane w ciągu wykonywania backupu są zapisywane na boku, i scalane podczas przygotowywania backupu.</a:t>
            </a:r>
          </a:p>
          <a:p>
            <a:r>
              <a:rPr lang="pl-PL" dirty="0" err="1"/>
              <a:t>xtrabackup</a:t>
            </a:r>
            <a:r>
              <a:rPr lang="pl-PL" dirty="0"/>
              <a:t> jest w stanie wykonać </a:t>
            </a:r>
            <a:r>
              <a:rPr lang="pl-PL" b="1" dirty="0"/>
              <a:t>TYLKO pełen backup </a:t>
            </a:r>
            <a:r>
              <a:rPr lang="pl-PL" dirty="0"/>
              <a:t>(wszystkich baz danych)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Instalacja: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wget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https://www.percona.com/downloads/Percona-XtraBackup-LATEST/Percona-XtraBackup-8.0-9/binary/redhat/8/x86_64/percona-xtrabackup-80-8.0.9-1.el8.x86_64.rpm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yum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localinstall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percona-xtrabackup-80-8.0.9-1.el8.x86_64.rpm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Backup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Wykonaj pełen backup wszystkich baz do katalogu /backup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mkdir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/backup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xtrabackup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-p</a:t>
            </a:r>
            <a:r>
              <a:rPr lang="en-US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--backup --target-</a:t>
            </a:r>
            <a:r>
              <a:rPr lang="en-US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</a:t>
            </a:r>
            <a:r>
              <a:rPr lang="en-US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=/backup 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Odzyskiwanie: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systemctl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stop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mysqld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# Zatrzymaj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daemona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usługi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rm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rf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/*			# Usuń wszystkie pliki dot. bazy danych z katalogu bazy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–r /backup/* 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# Skopiuj pliki backupu do katalogu bazy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xtrabackup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--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-log			# Zaakceptuj zmiany z backupu i rozpakuj dane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chown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–R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mysql:mysql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# Nadaj uprawnienia użytkownikowi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grupie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katalogu bazy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systemctl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start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mysqld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# Uruchom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daemona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usługi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indent="0">
              <a:buNone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59257"/>
      </p:ext>
    </p:extLst>
  </p:cSld>
  <p:clrMapOvr>
    <a:masterClrMapping/>
  </p:clrMapOvr>
</p:sld>
</file>

<file path=ppt/theme/theme1.xml><?xml version="1.0" encoding="utf-8"?>
<a:theme xmlns:a="http://schemas.openxmlformats.org/drawingml/2006/main" name="Układ Aplitt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9B0D0DDB2F9B40B3D1DEF391640B61" ma:contentTypeVersion="0" ma:contentTypeDescription="Utwórz nowy dokument." ma:contentTypeScope="" ma:versionID="a09b24befac0475e8075eae63d0449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0F6ECE-1E53-474D-89F0-9FBD1B1F1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841B9A-F41D-42DF-BA1A-EC8188DB34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0E4ADF-3524-44A2-8D3B-3D300EAB27C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1469</TotalTime>
  <Words>1664</Words>
  <Application>Microsoft Office PowerPoint</Application>
  <PresentationFormat>Panoramiczny</PresentationFormat>
  <Paragraphs>238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Semibold</vt:lpstr>
      <vt:lpstr>Wingdings</vt:lpstr>
      <vt:lpstr>Układ Aplitt</vt:lpstr>
      <vt:lpstr>Zaawansowana administracja systemem operacyjnym GNU/Linux</vt:lpstr>
      <vt:lpstr>MySQL</vt:lpstr>
      <vt:lpstr>Instalacja</vt:lpstr>
      <vt:lpstr>Prezentacja programu PowerPoint</vt:lpstr>
      <vt:lpstr>Konfiguracja my.cnf</vt:lpstr>
      <vt:lpstr>Podstawowe polecenia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Podsumowanie, pytania?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Adrianna Cudowska</dc:creator>
  <cp:lastModifiedBy>Mateusz Dampc</cp:lastModifiedBy>
  <cp:revision>195</cp:revision>
  <dcterms:created xsi:type="dcterms:W3CDTF">2018-07-31T10:28:06Z</dcterms:created>
  <dcterms:modified xsi:type="dcterms:W3CDTF">2019-12-31T11:42:02Z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0x010100089B0D0DDB2F9B40B3D1DEF391640B61</vt:lpwstr>
  </property>
</Properties>
</file>