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4"/>
  </p:sldMasterIdLst>
  <p:notesMasterIdLst>
    <p:notesMasterId r:id="rId17"/>
  </p:notesMasterIdLst>
  <p:handoutMasterIdLst>
    <p:handoutMasterId r:id="rId18"/>
  </p:handoutMasterIdLst>
  <p:sldIdLst>
    <p:sldId id="259" r:id="rId5"/>
    <p:sldId id="276" r:id="rId6"/>
    <p:sldId id="260" r:id="rId7"/>
    <p:sldId id="275" r:id="rId8"/>
    <p:sldId id="281" r:id="rId9"/>
    <p:sldId id="277" r:id="rId10"/>
    <p:sldId id="278" r:id="rId11"/>
    <p:sldId id="279" r:id="rId12"/>
    <p:sldId id="280" r:id="rId13"/>
    <p:sldId id="282" r:id="rId14"/>
    <p:sldId id="283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3192"/>
    <a:srgbClr val="59055B"/>
    <a:srgbClr val="3C043D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E0214E6-7205-4DF1-AF1E-A87DC0EB38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FF69F6-5148-4CC1-8E71-DC143E6780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B1B7D-23D3-4742-8E35-2219D33A7F04}" type="datetimeFigureOut">
              <a:rPr lang="pl-PL" smtClean="0"/>
              <a:t>31.12.2019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21AC12-A5A2-41B5-8D3B-CBE5FAEAD5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74726AF-A84A-4C98-AA15-C4B0101F01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46DE6-CA00-42EC-B201-AA9925F319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222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BD194-9C47-4FF4-B98C-C24EED40040E}" type="datetimeFigureOut">
              <a:rPr lang="pl-PL" smtClean="0"/>
              <a:t>31.12.2019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10926-2400-4BC3-9B6D-187A5EED6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77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10926-2400-4BC3-9B6D-187A5EED6E1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520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10926-2400-4BC3-9B6D-187A5EED6E1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205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95551"/>
            <a:ext cx="10363200" cy="115746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1" y="3097982"/>
            <a:ext cx="9443259" cy="5180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EEBB629-F3BB-4B6A-8FF8-72469E605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49699" y="3761005"/>
            <a:ext cx="8112760" cy="82391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C043D"/>
                </a:solidFill>
              </a:defRPr>
            </a:lvl1pPr>
          </a:lstStyle>
          <a:p>
            <a:pPr lvl="0"/>
            <a:r>
              <a:rPr lang="pl-PL" dirty="0"/>
              <a:t>Pamiętaj, dodaj tytuł do stopki: wstawianie/</a:t>
            </a:r>
            <a:r>
              <a:rPr lang="pl-PL" dirty="0" err="1"/>
              <a:t>nagłówek_i_stopka</a:t>
            </a:r>
            <a:r>
              <a:rPr lang="pl-PL" dirty="0"/>
              <a:t>/stopka/zastosuj do wszystkich</a:t>
            </a:r>
          </a:p>
        </p:txBody>
      </p:sp>
    </p:spTree>
    <p:extLst>
      <p:ext uri="{BB962C8B-B14F-4D97-AF65-F5344CB8AC3E}">
        <p14:creationId xmlns:p14="http://schemas.microsoft.com/office/powerpoint/2010/main" val="53734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ł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7" y="1089776"/>
            <a:ext cx="105156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Układ, tło 1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2868B8E-2E7D-4522-B1CF-8A46B1269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928813"/>
            <a:ext cx="10515600" cy="38401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6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ł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7" y="1089776"/>
            <a:ext cx="105156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Układ, tło 2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2868B8E-2E7D-4522-B1CF-8A46B1269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928813"/>
            <a:ext cx="10515600" cy="38401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7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ow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Punktowanie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Pierwszy poziom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  <a:p>
            <a:pPr lvl="4"/>
            <a:r>
              <a:rPr lang="pl-PL" dirty="0"/>
              <a:t>Czwarty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045372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erac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Numeracja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457200">
              <a:buClr>
                <a:srgbClr val="59055B"/>
              </a:buClr>
              <a:buFont typeface="+mj-lt"/>
              <a:buAutoNum type="arabicPeriod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371600" indent="-457200">
              <a:buClr>
                <a:srgbClr val="59055B"/>
              </a:buClr>
              <a:buFont typeface="+mj-lt"/>
              <a:buAutoNum type="alphaLcPeriod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Clr>
                <a:srgbClr val="59055B"/>
              </a:buClr>
              <a:buFont typeface="+mj-lt"/>
              <a:buNone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Clr>
                <a:srgbClr val="59055B"/>
              </a:buClr>
              <a:buFont typeface="+mj-lt"/>
              <a:buNone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Pierwszy poziom</a:t>
            </a:r>
          </a:p>
          <a:p>
            <a:pPr lvl="1"/>
            <a:r>
              <a:rPr lang="pl-PL" dirty="0"/>
              <a:t>Pierwszy poziom</a:t>
            </a:r>
          </a:p>
          <a:p>
            <a:pPr lvl="2"/>
            <a:r>
              <a:rPr lang="pl-PL" dirty="0"/>
              <a:t>Drugi poziom</a:t>
            </a:r>
          </a:p>
          <a:p>
            <a:pPr lvl="2"/>
            <a:r>
              <a:rPr lang="pl-PL" dirty="0"/>
              <a:t>Drugi poziom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678510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olumn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Kolumny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154146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żeg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4308"/>
            <a:ext cx="10515600" cy="700952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Tekst pożegnalny/ podziękowanie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9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111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699" r:id="rId3"/>
    <p:sldLayoutId id="2147483679" r:id="rId4"/>
    <p:sldLayoutId id="2147483701" r:id="rId5"/>
    <p:sldLayoutId id="2147483681" r:id="rId6"/>
    <p:sldLayoutId id="2147483698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176B372-1986-4EE1-8C1A-98B0A9DF2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GNU/Linux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8F0BA358-581C-40B5-A911-D970EC61AB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Omówienie podstaw mechanizmów </a:t>
            </a:r>
            <a:r>
              <a:rPr lang="pl-PL" dirty="0" err="1"/>
              <a:t>storage</a:t>
            </a:r>
            <a:r>
              <a:rPr lang="pl-PL" dirty="0"/>
              <a:t> MBR/GPT</a:t>
            </a:r>
            <a:br>
              <a:rPr lang="pl-PL" dirty="0"/>
            </a:br>
            <a:r>
              <a:rPr lang="pl-PL" dirty="0"/>
              <a:t> partycjonowanie, systemy plików, montowanie, </a:t>
            </a:r>
            <a:r>
              <a:rPr lang="pl-PL" dirty="0" err="1"/>
              <a:t>resize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CB4AA40F-1AC4-4DF7-A237-3C8DA5A4F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Wykład: Mateusz Dampc, </a:t>
            </a:r>
            <a:r>
              <a:rPr lang="pl-PL" dirty="0" err="1"/>
              <a:t>Aplitt</a:t>
            </a:r>
            <a:r>
              <a:rPr lang="pl-PL" dirty="0"/>
              <a:t> sp. z </a:t>
            </a:r>
            <a:r>
              <a:rPr lang="pl-PL" dirty="0" err="1"/>
              <a:t>o.o</a:t>
            </a:r>
            <a:endParaRPr lang="pl-PL" dirty="0"/>
          </a:p>
          <a:p>
            <a:r>
              <a:rPr lang="pl-PL" dirty="0"/>
              <a:t>mateusz.dampc@aplitt.pl</a:t>
            </a:r>
          </a:p>
        </p:txBody>
      </p:sp>
    </p:spTree>
    <p:extLst>
      <p:ext uri="{BB962C8B-B14F-4D97-AF65-F5344CB8AC3E}">
        <p14:creationId xmlns:p14="http://schemas.microsoft.com/office/powerpoint/2010/main" val="2075309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185C9593-1E31-47FC-8727-9B8F7767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Omówienie podstaw mechanizmów </a:t>
            </a:r>
            <a:r>
              <a:rPr lang="pl-PL" dirty="0" err="1"/>
              <a:t>storage</a:t>
            </a:r>
            <a:r>
              <a:rPr lang="pl-PL" dirty="0"/>
              <a:t> MBR/GPT</a:t>
            </a:r>
            <a:br>
              <a:rPr lang="pl-PL" dirty="0"/>
            </a:br>
            <a:r>
              <a:rPr lang="pl-PL" dirty="0"/>
              <a:t> partycjonowanie, systemy plików, montowanie, </a:t>
            </a:r>
            <a:r>
              <a:rPr lang="pl-PL" dirty="0" err="1"/>
              <a:t>resize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99F938F-E4C4-4581-A923-40B9064F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5EE0A87-FF35-4603-964D-F461BA19A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Powiększenie zasobów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8B3CC0-2DBC-4C3E-8C6E-A99AD3E55F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Powiększenie partycji: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Było:</a:t>
            </a:r>
            <a:b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Jest: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Odmontowujemy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partycję i uruchamiamy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fdisk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Umount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mnt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/dysk1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Fdisk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sdb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Sprawdzamy początek i koniec [p]: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Usuwamy partycję [d] i tworzymy ją od nowa [n]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Zapisujemy zmiany [w]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Partycja powiększona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F14D3B3-0142-4FDC-B7E2-DDB642218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821" y="2409411"/>
            <a:ext cx="3981450" cy="3714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071D05E-94C0-421E-82C5-CF383ACAB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821" y="3129624"/>
            <a:ext cx="3981450" cy="37635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77C3D8A-C39F-4C10-89E5-20DD28D42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821" y="4495663"/>
            <a:ext cx="4229100" cy="40957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0E4F503-AB4B-4D26-9FF4-57F59D6EF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3821" y="5775378"/>
            <a:ext cx="40290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37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036703DF-4C8D-4B49-AC8F-E1DDEB78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Omówienie podstaw mechanizmów </a:t>
            </a:r>
            <a:r>
              <a:rPr lang="pl-PL" dirty="0" err="1"/>
              <a:t>storage</a:t>
            </a:r>
            <a:r>
              <a:rPr lang="pl-PL" dirty="0"/>
              <a:t> MBR/GPT</a:t>
            </a:r>
            <a:br>
              <a:rPr lang="pl-PL" dirty="0"/>
            </a:br>
            <a:r>
              <a:rPr lang="pl-PL" dirty="0"/>
              <a:t> partycjonowanie, systemy plików, montowanie, </a:t>
            </a:r>
            <a:r>
              <a:rPr lang="pl-PL" dirty="0" err="1"/>
              <a:t>resize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C51C95E-B566-4D57-9017-AC2DC135D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AB1F84C-66C2-48DC-BC05-3F033E1F9B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Powiększanie zasobów </a:t>
            </a:r>
            <a:r>
              <a:rPr lang="pl-PL" dirty="0" err="1"/>
              <a:t>c.d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396F10F-2E1A-4C7E-A270-679FC028D7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Po powiększeniu partycji z ustawionym wcześniej </a:t>
            </a:r>
            <a:r>
              <a:rPr lang="pl-PL" dirty="0" err="1"/>
              <a:t>filesystemem</a:t>
            </a:r>
            <a:r>
              <a:rPr lang="pl-PL" dirty="0"/>
              <a:t>, należy wpierw przeskanować partycję:</a:t>
            </a:r>
          </a:p>
          <a:p>
            <a:endParaRPr lang="pl-PL" dirty="0"/>
          </a:p>
          <a:p>
            <a:r>
              <a:rPr lang="pl-PL" i="1" dirty="0"/>
              <a:t>e2fsck –f /</a:t>
            </a:r>
            <a:r>
              <a:rPr lang="pl-PL" i="1" dirty="0" err="1"/>
              <a:t>dev</a:t>
            </a:r>
            <a:r>
              <a:rPr lang="pl-PL" i="1" dirty="0"/>
              <a:t>/sdb1</a:t>
            </a:r>
          </a:p>
          <a:p>
            <a:endParaRPr lang="pl-PL" dirty="0"/>
          </a:p>
          <a:p>
            <a:r>
              <a:rPr lang="pl-PL" dirty="0"/>
              <a:t>A następnie zwiększyć wielkość systemu plików:</a:t>
            </a:r>
          </a:p>
          <a:p>
            <a:endParaRPr lang="pl-PL" dirty="0"/>
          </a:p>
          <a:p>
            <a:r>
              <a:rPr lang="pl-PL" i="1" dirty="0"/>
              <a:t>resize2fs /</a:t>
            </a:r>
            <a:r>
              <a:rPr lang="pl-PL" i="1" dirty="0" err="1"/>
              <a:t>dev</a:t>
            </a:r>
            <a:r>
              <a:rPr lang="pl-PL" i="1" dirty="0"/>
              <a:t>/sdb1</a:t>
            </a:r>
          </a:p>
          <a:p>
            <a:endParaRPr lang="pl-PL" dirty="0"/>
          </a:p>
          <a:p>
            <a:r>
              <a:rPr lang="pl-PL" dirty="0"/>
              <a:t>System plików został powiększony, więc montujemy z powrotem:</a:t>
            </a:r>
          </a:p>
          <a:p>
            <a:endParaRPr lang="pl-PL" dirty="0"/>
          </a:p>
          <a:p>
            <a:r>
              <a:rPr lang="pl-PL" i="1" dirty="0" err="1"/>
              <a:t>mount</a:t>
            </a:r>
            <a:r>
              <a:rPr lang="pl-PL" i="1" dirty="0"/>
              <a:t> -a</a:t>
            </a:r>
          </a:p>
        </p:txBody>
      </p:sp>
    </p:spTree>
    <p:extLst>
      <p:ext uri="{BB962C8B-B14F-4D97-AF65-F5344CB8AC3E}">
        <p14:creationId xmlns:p14="http://schemas.microsoft.com/office/powerpoint/2010/main" val="251167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0002BEE-3D8A-4ADC-A0B8-B8E52316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Podsumowanie, pytania?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6A14B02-F667-4B0B-8321-2983ADFF696F}"/>
              </a:ext>
            </a:extLst>
          </p:cNvPr>
          <p:cNvSpPr txBox="1"/>
          <p:nvPr/>
        </p:nvSpPr>
        <p:spPr>
          <a:xfrm>
            <a:off x="3198282" y="3076884"/>
            <a:ext cx="234478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ul. Arkońska 6/A1</a:t>
            </a:r>
          </a:p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80-387 Gdańsk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551B486-B403-4EF6-8E88-50FCF31DEEFE}"/>
              </a:ext>
            </a:extLst>
          </p:cNvPr>
          <p:cNvSpPr txBox="1"/>
          <p:nvPr/>
        </p:nvSpPr>
        <p:spPr>
          <a:xfrm>
            <a:off x="5911000" y="3076884"/>
            <a:ext cx="234478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Tel. +48 58 782 82 82</a:t>
            </a:r>
            <a:endParaRPr lang="pl-PL" sz="1400" dirty="0">
              <a:solidFill>
                <a:srgbClr val="59055B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E-mail: kontakt@aplitt.pl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F6D2E3E-0DE4-4EEB-AE90-9CF53A0191FF}"/>
              </a:ext>
            </a:extLst>
          </p:cNvPr>
          <p:cNvSpPr txBox="1"/>
          <p:nvPr/>
        </p:nvSpPr>
        <p:spPr>
          <a:xfrm>
            <a:off x="4554641" y="3873331"/>
            <a:ext cx="2344782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4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www.aplitt.pl</a:t>
            </a:r>
          </a:p>
        </p:txBody>
      </p:sp>
    </p:spTree>
    <p:extLst>
      <p:ext uri="{BB962C8B-B14F-4D97-AF65-F5344CB8AC3E}">
        <p14:creationId xmlns:p14="http://schemas.microsoft.com/office/powerpoint/2010/main" val="37404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17D7812-6C2E-47EF-ACC7-99F61CE5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Omówienie podstaw mechanizmów </a:t>
            </a:r>
            <a:r>
              <a:rPr lang="pl-PL" dirty="0" err="1"/>
              <a:t>storage</a:t>
            </a:r>
            <a:r>
              <a:rPr lang="pl-PL" dirty="0"/>
              <a:t> MBR/GPT</a:t>
            </a:r>
            <a:br>
              <a:rPr lang="pl-PL" dirty="0"/>
            </a:br>
            <a:r>
              <a:rPr lang="pl-PL" dirty="0"/>
              <a:t> partycjonowanie, systemy plików, montowanie, </a:t>
            </a:r>
            <a:r>
              <a:rPr lang="pl-PL" dirty="0" err="1"/>
              <a:t>resize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76549B7-B69B-45B3-B531-38290BEA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8A537C-B8CB-462D-937A-2233E09B00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622664"/>
            <a:ext cx="10515600" cy="755650"/>
          </a:xfrm>
        </p:spPr>
        <p:txBody>
          <a:bodyPr/>
          <a:lstStyle/>
          <a:p>
            <a:r>
              <a:rPr lang="pl-PL" dirty="0"/>
              <a:t>Omówienie mechanizmów </a:t>
            </a:r>
            <a:r>
              <a:rPr lang="pl-PL" dirty="0" err="1"/>
              <a:t>storage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117E437-18E1-47FC-9BCD-735B1E9319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14995"/>
            <a:ext cx="10515600" cy="4920342"/>
          </a:xfrm>
        </p:spPr>
        <p:txBody>
          <a:bodyPr>
            <a:normAutofit fontScale="47500" lnSpcReduction="20000"/>
          </a:bodyPr>
          <a:lstStyle/>
          <a:p>
            <a:r>
              <a:rPr lang="pl-PL" dirty="0"/>
              <a:t>Zaczynając od dołu:</a:t>
            </a:r>
            <a:br>
              <a:rPr lang="pl-PL" dirty="0"/>
            </a:br>
            <a:r>
              <a:rPr lang="pl-PL" dirty="0"/>
              <a:t>	 dysk fizyczny -&gt; tablica partycji -&gt; partycja -&gt; System plików</a:t>
            </a:r>
          </a:p>
          <a:p>
            <a:endParaRPr lang="pl-PL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Block </a:t>
            </a:r>
            <a:r>
              <a:rPr lang="pl-PL" dirty="0" err="1"/>
              <a:t>device</a:t>
            </a:r>
            <a:r>
              <a:rPr lang="pl-PL" dirty="0"/>
              <a:t> – urządzenie blokowe (dysk HDD,</a:t>
            </a:r>
            <a:br>
              <a:rPr lang="pl-PL" dirty="0"/>
            </a:br>
            <a:r>
              <a:rPr lang="pl-PL" dirty="0"/>
              <a:t>Dysk SSD, zasób macierzowy FC/</a:t>
            </a:r>
            <a:r>
              <a:rPr lang="pl-PL" dirty="0" err="1"/>
              <a:t>iSCSI</a:t>
            </a:r>
            <a:r>
              <a:rPr lang="pl-PL" dirty="0"/>
              <a:t>…)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sdX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[SATASAS]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vdX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[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]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hdX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[IDE]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Tablica partycji – nagłówek zawierający info o</a:t>
            </a:r>
            <a:br>
              <a:rPr lang="pl-PL" dirty="0"/>
            </a:br>
            <a:r>
              <a:rPr lang="pl-PL" dirty="0"/>
              <a:t>partycjach: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MBR – Master </a:t>
            </a:r>
            <a:r>
              <a:rPr lang="pl-PL" sz="20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Boot</a:t>
            </a:r>
            <a:r>
              <a:rPr lang="pl-PL" sz="20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0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Record</a:t>
            </a:r>
            <a:r>
              <a:rPr lang="pl-PL" sz="20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starszy typ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GPT – </a:t>
            </a:r>
            <a:r>
              <a:rPr lang="pl-PL" sz="20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</a:t>
            </a:r>
            <a:r>
              <a:rPr lang="pl-PL" sz="20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0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Partition</a:t>
            </a:r>
            <a:r>
              <a:rPr lang="pl-PL" sz="20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0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</a:t>
            </a:r>
            <a:r>
              <a:rPr lang="pl-PL" sz="20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nowszy typ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/>
              <a:t>Partycje: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sz="20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sz="20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/sdX1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sz="20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sz="20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/sdX2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sz="20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sz="20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/vdX1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Itd..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Systemy plików: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Klasyczne: ext2,ext3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Używane współcześnie: ext4,xfs, NTFS (Windows)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Journaling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zabezpieczenie przed utratą danych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dirty="0"/>
              <a:t>Schemat nazewnictwa dysków: </a:t>
            </a:r>
          </a:p>
          <a:p>
            <a:r>
              <a:rPr lang="pl-PL" dirty="0"/>
              <a:t>/</a:t>
            </a:r>
            <a:r>
              <a:rPr lang="pl-PL" dirty="0" err="1"/>
              <a:t>dev</a:t>
            </a:r>
            <a:r>
              <a:rPr lang="pl-PL" dirty="0"/>
              <a:t>/</a:t>
            </a:r>
            <a:r>
              <a:rPr lang="pl-PL" dirty="0" err="1"/>
              <a:t>sdXy</a:t>
            </a:r>
            <a:r>
              <a:rPr lang="pl-PL" dirty="0"/>
              <a:t> – gdzie X to litera określająca kolejny dysk, a y to kolejne numery partycji na dysku np.. /</a:t>
            </a:r>
            <a:r>
              <a:rPr lang="pl-PL" dirty="0" err="1"/>
              <a:t>dev</a:t>
            </a:r>
            <a:r>
              <a:rPr lang="pl-PL" dirty="0"/>
              <a:t>/sdb2 (druga partycja na trzecim dysku)</a:t>
            </a:r>
            <a:br>
              <a:rPr lang="pl-PL" dirty="0"/>
            </a:br>
            <a:endParaRPr lang="pl-PL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D153DE4-2995-49A6-AB6E-932E35F0D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361" y="1809931"/>
            <a:ext cx="3126477" cy="323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8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F0B8E6-0816-4FF8-A03B-9BA0D31BF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dirty="0"/>
              <a:t>Nowy dysk w maszynie wirtualnej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EDA825D-5DA5-43F1-B3C8-9F65087B4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86126"/>
            <a:ext cx="5686972" cy="3553621"/>
          </a:xfrm>
          <a:prstGeom prst="rect">
            <a:avLst/>
          </a:prstGeom>
        </p:spPr>
      </p:pic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346D46-10AE-4175-B3EE-8BBEF706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Omówienie podstaw mechanizmów </a:t>
            </a:r>
            <a:r>
              <a:rPr lang="pl-PL" dirty="0" err="1"/>
              <a:t>storage</a:t>
            </a:r>
            <a:r>
              <a:rPr lang="pl-PL" dirty="0"/>
              <a:t> MBR/GPT</a:t>
            </a:r>
            <a:br>
              <a:rPr lang="pl-PL" dirty="0"/>
            </a:br>
            <a:r>
              <a:rPr lang="pl-PL" dirty="0"/>
              <a:t> partycjonowanie, systemy plików, montowanie, </a:t>
            </a:r>
            <a:r>
              <a:rPr lang="pl-PL" dirty="0" err="1"/>
              <a:t>resize</a:t>
            </a: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AA5D51-41D5-41D0-95E9-50DB275B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D71DAC8-2942-4CA8-B8C7-DF4BE1BF82A5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046E7C9-AF95-468B-8422-028277227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834" y="1886126"/>
            <a:ext cx="3607934" cy="355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7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415141E-8544-4129-9874-E5B1580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pl-PL" dirty="0"/>
              <a:t>Polecenie </a:t>
            </a:r>
            <a:r>
              <a:rPr lang="pl-PL" dirty="0" err="1"/>
              <a:t>lsblk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Dodany dysk ze strony </a:t>
            </a:r>
            <a:r>
              <a:rPr lang="pl-PL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VirtualBox</a:t>
            </a: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0" indent="0"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0D02F352-AE94-4CD3-9F60-98106E02F9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Weryfikacja po stronie OS:</a:t>
            </a: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Polecenie </a:t>
            </a:r>
            <a:r>
              <a:rPr lang="pl-PL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lsblk</a:t>
            </a:r>
            <a:r>
              <a:rPr lang="pl-P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służy do listowania widzianych w systemie urządzeń blokowych (dysków)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Omówienie podstaw mechanizmów </a:t>
            </a:r>
            <a:r>
              <a:rPr lang="pl-PL" dirty="0" err="1"/>
              <a:t>storage</a:t>
            </a:r>
            <a:r>
              <a:rPr lang="pl-PL" dirty="0"/>
              <a:t> MBR/GPT</a:t>
            </a:r>
            <a:br>
              <a:rPr lang="pl-PL" dirty="0"/>
            </a:br>
            <a:r>
              <a:rPr lang="pl-PL" dirty="0"/>
              <a:t> partycjonowanie, systemy plików, montowanie, </a:t>
            </a:r>
            <a:r>
              <a:rPr lang="pl-PL" dirty="0" err="1"/>
              <a:t>resize</a:t>
            </a: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4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FF2E9C4-C2A6-4E3F-80BB-D20737351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64" y="2716356"/>
            <a:ext cx="4891072" cy="337777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346EE55-5962-4ABF-A1EC-A8B5848A0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38" y="2341887"/>
            <a:ext cx="5315462" cy="223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3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556634-65CA-4A61-BBF2-0CC781432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Omówienie podstaw mechanizmów </a:t>
            </a:r>
            <a:r>
              <a:rPr lang="pl-PL" dirty="0" err="1"/>
              <a:t>storage</a:t>
            </a:r>
            <a:r>
              <a:rPr lang="pl-PL" dirty="0"/>
              <a:t> MBR/GPT</a:t>
            </a:r>
            <a:br>
              <a:rPr lang="pl-PL" dirty="0"/>
            </a:br>
            <a:r>
              <a:rPr lang="pl-PL" dirty="0"/>
              <a:t> partycjonowanie, systemy plików, montowanie, </a:t>
            </a:r>
            <a:r>
              <a:rPr lang="pl-PL" dirty="0" err="1"/>
              <a:t>resize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5CA0FD-B5AB-486E-8E87-1BA5CA33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5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5909B4-4096-4FA0-9E76-5A2DD3C7E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Polecenie </a:t>
            </a:r>
            <a:r>
              <a:rPr lang="pl-PL" dirty="0" err="1"/>
              <a:t>lsblk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CD1E316E-F646-4C6F-B286-D374D0FA4A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Dodając kolejne dyski nasz system pokazuje: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Doszły dyski: </a:t>
            </a:r>
            <a:r>
              <a:rPr lang="pl-PL" dirty="0" err="1"/>
              <a:t>sd</a:t>
            </a:r>
            <a:r>
              <a:rPr lang="pl-PL" b="1" dirty="0" err="1"/>
              <a:t>b</a:t>
            </a:r>
            <a:r>
              <a:rPr lang="pl-PL" dirty="0"/>
              <a:t>, </a:t>
            </a:r>
            <a:r>
              <a:rPr lang="pl-PL" dirty="0" err="1"/>
              <a:t>sd</a:t>
            </a:r>
            <a:r>
              <a:rPr lang="pl-PL" b="1" dirty="0" err="1"/>
              <a:t>c</a:t>
            </a:r>
            <a:r>
              <a:rPr lang="pl-PL" dirty="0"/>
              <a:t>, </a:t>
            </a:r>
            <a:r>
              <a:rPr lang="pl-PL" dirty="0" err="1"/>
              <a:t>sd</a:t>
            </a:r>
            <a:r>
              <a:rPr lang="pl-PL" b="1" dirty="0" err="1"/>
              <a:t>d</a:t>
            </a:r>
            <a:r>
              <a:rPr lang="pl-PL" dirty="0"/>
              <a:t>, </a:t>
            </a:r>
            <a:r>
              <a:rPr lang="pl-PL" dirty="0" err="1"/>
              <a:t>sd</a:t>
            </a:r>
            <a:r>
              <a:rPr lang="pl-PL" b="1" dirty="0" err="1"/>
              <a:t>e</a:t>
            </a:r>
            <a:endParaRPr lang="pl-PL" b="1" dirty="0"/>
          </a:p>
          <a:p>
            <a:r>
              <a:rPr lang="pl-PL" dirty="0"/>
              <a:t>W przypadku gdy możemy robić </a:t>
            </a:r>
            <a:r>
              <a:rPr lang="pl-PL" dirty="0" err="1"/>
              <a:t>hotplug</a:t>
            </a:r>
            <a:r>
              <a:rPr lang="pl-PL" dirty="0"/>
              <a:t>, w wykonaniu </a:t>
            </a:r>
            <a:r>
              <a:rPr lang="pl-PL" dirty="0" err="1"/>
              <a:t>rescana</a:t>
            </a:r>
            <a:r>
              <a:rPr lang="pl-PL" dirty="0"/>
              <a:t> może pomóc polecenie </a:t>
            </a:r>
            <a:r>
              <a:rPr lang="pl-PL" i="1" dirty="0" err="1"/>
              <a:t>partprobe</a:t>
            </a:r>
            <a:endParaRPr lang="pl-PL" i="1" dirty="0"/>
          </a:p>
          <a:p>
            <a:r>
              <a:rPr lang="pl-PL" i="1" dirty="0" err="1"/>
              <a:t>Partprobe</a:t>
            </a:r>
            <a:r>
              <a:rPr lang="pl-PL" i="1" dirty="0"/>
              <a:t> </a:t>
            </a:r>
            <a:r>
              <a:rPr lang="pl-PL" dirty="0"/>
              <a:t>jest elementem pakietu </a:t>
            </a:r>
            <a:r>
              <a:rPr lang="pl-PL" i="1" dirty="0" err="1"/>
              <a:t>parted</a:t>
            </a:r>
            <a:r>
              <a:rPr lang="pl-PL" i="1" dirty="0"/>
              <a:t> </a:t>
            </a:r>
            <a:r>
              <a:rPr lang="pl-PL" dirty="0"/>
              <a:t>(</a:t>
            </a:r>
            <a:r>
              <a:rPr lang="pl-PL" dirty="0" err="1"/>
              <a:t>yum</a:t>
            </a:r>
            <a:r>
              <a:rPr lang="pl-PL" dirty="0"/>
              <a:t> </a:t>
            </a:r>
            <a:r>
              <a:rPr lang="pl-PL" dirty="0" err="1"/>
              <a:t>search</a:t>
            </a:r>
            <a:r>
              <a:rPr lang="pl-PL" dirty="0"/>
              <a:t> </a:t>
            </a:r>
            <a:r>
              <a:rPr lang="pl-PL" dirty="0" err="1"/>
              <a:t>parted</a:t>
            </a:r>
            <a:r>
              <a:rPr lang="pl-PL" dirty="0"/>
              <a:t>)</a:t>
            </a:r>
            <a:endParaRPr lang="pl-PL" i="1" dirty="0"/>
          </a:p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13CCC51-18E3-4F55-BF1E-ADD2D9F8A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11" y="2405062"/>
            <a:ext cx="4170045" cy="223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1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B0B4E0C-A39A-40AF-BC13-62D7637B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Omówienie podstaw mechanizmów </a:t>
            </a:r>
            <a:r>
              <a:rPr lang="pl-PL" dirty="0" err="1"/>
              <a:t>storage</a:t>
            </a:r>
            <a:r>
              <a:rPr lang="pl-PL" dirty="0"/>
              <a:t> MBR/GPT</a:t>
            </a:r>
            <a:br>
              <a:rPr lang="pl-PL" dirty="0"/>
            </a:br>
            <a:r>
              <a:rPr lang="pl-PL" dirty="0"/>
              <a:t> partycjonowanie, systemy plików, montowanie, </a:t>
            </a:r>
            <a:r>
              <a:rPr lang="pl-PL" dirty="0" err="1"/>
              <a:t>resize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864CE77-3A4C-47B7-BC10-724115B0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A79B17C-84A0-4A00-92D2-1B0EF99E55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Partycjonowanie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728DDE1-B595-4C97-83E0-1C7CEAEECB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/>
              <a:t>Polecenie </a:t>
            </a:r>
            <a:r>
              <a:rPr lang="pl-PL" b="1" dirty="0" err="1"/>
              <a:t>fdisk</a:t>
            </a:r>
            <a:r>
              <a:rPr lang="pl-PL" b="1" dirty="0"/>
              <a:t> </a:t>
            </a:r>
            <a:r>
              <a:rPr lang="pl-PL" dirty="0"/>
              <a:t>służy do tworzenia tablic partycji oraz samych partycji</a:t>
            </a:r>
          </a:p>
          <a:p>
            <a:r>
              <a:rPr lang="pl-PL" b="1" dirty="0"/>
              <a:t>UWAGA: </a:t>
            </a:r>
            <a:r>
              <a:rPr lang="pl-PL" dirty="0"/>
              <a:t>Polecenie </a:t>
            </a:r>
            <a:r>
              <a:rPr lang="pl-PL" dirty="0" err="1"/>
              <a:t>fdisk</a:t>
            </a:r>
            <a:r>
              <a:rPr lang="pl-PL" dirty="0"/>
              <a:t> jest bardzo destruktywne. Wszelkie zmiany nie są zastosowane dopóki nie zostanie wciśnięty klawisz „w”. Pracujemy na dyskach (/</a:t>
            </a:r>
            <a:r>
              <a:rPr lang="pl-PL" dirty="0" err="1"/>
              <a:t>dev</a:t>
            </a:r>
            <a:r>
              <a:rPr lang="pl-PL" dirty="0"/>
              <a:t>/</a:t>
            </a:r>
            <a:r>
              <a:rPr lang="pl-PL" dirty="0" err="1"/>
              <a:t>sdX</a:t>
            </a:r>
            <a:r>
              <a:rPr lang="pl-PL" dirty="0"/>
              <a:t>), a nie na partycjach (/</a:t>
            </a:r>
            <a:r>
              <a:rPr lang="pl-PL" dirty="0" err="1"/>
              <a:t>dev</a:t>
            </a:r>
            <a:r>
              <a:rPr lang="pl-PL" dirty="0"/>
              <a:t>/</a:t>
            </a:r>
            <a:r>
              <a:rPr lang="pl-PL" dirty="0" err="1"/>
              <a:t>sdXy</a:t>
            </a:r>
            <a:r>
              <a:rPr lang="pl-PL" dirty="0"/>
              <a:t>)!!!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Wywołanie: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Fdisk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sdb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Obsługa klawiszami: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 – pomoc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 – wyświetl zawartość dysku (tablica + partycje)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 – nowa partycja GPT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– nowa partycja MBR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 – nowa partycja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 – usuń partycję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 – typ partycji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– wyjdź i zapisz zmiany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 – wyjdź bez zapisywania zmian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Zadanie: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Utwórz na drugim dysku jedną partycję zajmującą całą powierzchnię, tablica GPT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trzecim dysku – dwie partycje – pierwsza 10MB, druga 15MB, reszta pusta, tablica DOS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Oczekiwany efekt jak na obrazku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64FC6A6-8A96-44BF-839D-31801AE79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497" y="3648892"/>
            <a:ext cx="5130300" cy="13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6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F41C5DD1-41ED-4A4D-A137-7AC221B6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</a:t>
            </a:r>
            <a:r>
              <a:rPr lang="pl-PL" dirty="0" err="1"/>
              <a:t>filesystemów</a:t>
            </a:r>
            <a:r>
              <a:rPr lang="pl-PL" dirty="0"/>
              <a:t> i montowanie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856972-692D-43E8-95E5-484A5BECCD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342900" indent="-342900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Tworzenie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filesystemu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1028700" lvl="1" indent="-342900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mkfs.ext4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/sdb1</a:t>
            </a:r>
          </a:p>
          <a:p>
            <a:pPr marL="1028700" lvl="1" indent="-342900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tożsamo mkfs.ext2, mkfs.ext3,mkfs.xfs,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  <a:p>
            <a:pPr marL="342900" indent="-342900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Tworzymy katalog:</a:t>
            </a:r>
          </a:p>
          <a:p>
            <a:pPr marL="1028700" lvl="1" indent="-342900"/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mkdir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mnt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/dysk1</a:t>
            </a:r>
          </a:p>
          <a:p>
            <a:pPr marL="342900" indent="-342900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Montujemy nasz nowy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filesystem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/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/sdb1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mtn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/dysk1</a:t>
            </a:r>
          </a:p>
          <a:p>
            <a:pPr marL="1028700" lvl="1" indent="-342900"/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/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Lsblk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Tworzymy testowy plik:</a:t>
            </a:r>
          </a:p>
          <a:p>
            <a:pPr marL="1028700" lvl="1" indent="-342900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cd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mnt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/dysk1</a:t>
            </a:r>
          </a:p>
          <a:p>
            <a:pPr marL="1028700" lvl="1" indent="-342900"/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touch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test.txt</a:t>
            </a:r>
          </a:p>
          <a:p>
            <a:pPr marL="342900" indent="-342900"/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Odmontowujemy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filesystem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1028700" lvl="1" indent="-342900"/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umount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/sdb1</a:t>
            </a:r>
          </a:p>
          <a:p>
            <a:pPr marL="342900" indent="-342900"/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Umount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mnt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/dysk1: target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busy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/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Yum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lsof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/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Lsof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mnt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/dysk1</a:t>
            </a:r>
          </a:p>
          <a:p>
            <a:pPr marL="1028700" lvl="1" indent="-342900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solved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/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Umount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/sdb1</a:t>
            </a: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6E2B5D4-D368-4408-8A65-5AAD53EA65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Niestety po restarcie dyski się same nie podmontują. Aby dyski były podpięte do katalogów zawsze należy zmodyfikować plik 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fstab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Dopisujemy do powyższego pliku:</a:t>
            </a:r>
          </a:p>
          <a:p>
            <a:pPr marL="457200" lvl="1" indent="0"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/sdb1  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mnt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/dysk1   ext4   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defaults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0 0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–a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Zadanie:</a:t>
            </a:r>
          </a:p>
          <a:p>
            <a:pPr lvl="1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Sformatuj dwie partycje:</a:t>
            </a:r>
          </a:p>
          <a:p>
            <a:pPr lvl="2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Sdc1 na ext2</a:t>
            </a:r>
          </a:p>
          <a:p>
            <a:pPr lvl="2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Sdc2 na ext3</a:t>
            </a:r>
          </a:p>
          <a:p>
            <a:pPr lvl="1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Zamontuj je w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mnt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jako dysk2 i dysk3, tak aby pozostawały pomiędzy restartami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Oczekiwany efekt:</a:t>
            </a: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8DDF8396-608F-4103-A6B9-F70FBC16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Omówienie podstaw mechanizmów </a:t>
            </a:r>
            <a:r>
              <a:rPr lang="pl-PL" dirty="0" err="1"/>
              <a:t>storage</a:t>
            </a:r>
            <a:r>
              <a:rPr lang="pl-PL" dirty="0"/>
              <a:t> MBR/GPT</a:t>
            </a:r>
            <a:br>
              <a:rPr lang="pl-PL" dirty="0"/>
            </a:br>
            <a:r>
              <a:rPr lang="pl-PL" dirty="0"/>
              <a:t> partycjonowanie, systemy plików, montowanie, </a:t>
            </a:r>
            <a:r>
              <a:rPr lang="pl-PL" dirty="0" err="1"/>
              <a:t>resize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96CDDD5-D64D-472D-B8C1-B487D4D7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9221E37-C63F-4A8C-B48C-49E26275A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574" y="4752928"/>
            <a:ext cx="3926250" cy="8311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0D56AA4-3DAD-468C-BF8C-C1704609F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574" y="5628481"/>
            <a:ext cx="3161038" cy="68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769D7403-412B-4DAE-A85E-C6E96F0A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Omówienie podstaw mechanizmów </a:t>
            </a:r>
            <a:r>
              <a:rPr lang="pl-PL" dirty="0" err="1"/>
              <a:t>storage</a:t>
            </a:r>
            <a:r>
              <a:rPr lang="pl-PL" dirty="0"/>
              <a:t> MBR/GPT</a:t>
            </a:r>
            <a:br>
              <a:rPr lang="pl-PL" dirty="0"/>
            </a:br>
            <a:r>
              <a:rPr lang="pl-PL" dirty="0"/>
              <a:t> partycjonowanie, systemy plików, montowanie, </a:t>
            </a:r>
            <a:r>
              <a:rPr lang="pl-PL" dirty="0" err="1"/>
              <a:t>resize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2514BCF-74CF-4952-9113-2E03DD34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E90BB2E-18F1-4790-A3A7-5A74E64B8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Dodawanie </a:t>
            </a:r>
            <a:r>
              <a:rPr lang="pl-PL" dirty="0" err="1"/>
              <a:t>storage</a:t>
            </a:r>
            <a:r>
              <a:rPr lang="pl-PL" dirty="0"/>
              <a:t> - podsumowanie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46C8AF9-8FB3-4C6E-AB4D-CE5C492C8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</a:rPr>
              <a:t>Dodanie dysku (/</a:t>
            </a:r>
            <a:r>
              <a:rPr lang="pl-PL" dirty="0" err="1">
                <a:solidFill>
                  <a:srgbClr val="913192"/>
                </a:solidFill>
              </a:rPr>
              <a:t>dev</a:t>
            </a:r>
            <a:r>
              <a:rPr lang="pl-PL" dirty="0">
                <a:solidFill>
                  <a:srgbClr val="913192"/>
                </a:solidFill>
              </a:rPr>
              <a:t>/</a:t>
            </a:r>
            <a:r>
              <a:rPr lang="pl-PL" dirty="0" err="1">
                <a:solidFill>
                  <a:srgbClr val="913192"/>
                </a:solidFill>
              </a:rPr>
              <a:t>sdX</a:t>
            </a:r>
            <a:r>
              <a:rPr lang="pl-PL" dirty="0">
                <a:solidFill>
                  <a:srgbClr val="913192"/>
                </a:solidFill>
              </a:rPr>
              <a:t>)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Weryfikacja czy jest widoczny w systemie: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Polecenie </a:t>
            </a:r>
            <a:r>
              <a:rPr lang="pl-PL" b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lsblk</a:t>
            </a:r>
            <a:endParaRPr lang="pl-PL" b="1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Utworzenie tablicy partycji i partycji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fdisk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sdb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Wybór punktu montowania lub utworzenie nowego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/www/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html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Mkdir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mnt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/dysk1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Utworzenie wpisu w /</a:t>
            </a:r>
            <a:r>
              <a:rPr lang="pl-PL" dirty="0" err="1"/>
              <a:t>etc</a:t>
            </a:r>
            <a:r>
              <a:rPr lang="pl-PL" dirty="0"/>
              <a:t>/</a:t>
            </a:r>
            <a:r>
              <a:rPr lang="pl-PL" dirty="0" err="1"/>
              <a:t>fstab</a:t>
            </a:r>
            <a:endParaRPr lang="pl-PL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Vim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fstab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indent="0">
              <a:buNone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		&lt;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mntpnt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	&lt;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	&lt;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flags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	&lt;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dump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&lt;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fsck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</a:p>
          <a:p>
            <a:pPr lvl="1" indent="0">
              <a:buNone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/sdb1	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mnt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/dysk1	ext4	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defaults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0	     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Zamontowanie wszystkich dysk z /</a:t>
            </a:r>
            <a:r>
              <a:rPr lang="pl-PL" dirty="0" err="1"/>
              <a:t>etc</a:t>
            </a:r>
            <a:r>
              <a:rPr lang="pl-PL" dirty="0"/>
              <a:t>/</a:t>
            </a:r>
            <a:r>
              <a:rPr lang="pl-PL" dirty="0" err="1"/>
              <a:t>fstab</a:t>
            </a:r>
            <a:r>
              <a:rPr lang="pl-PL" dirty="0"/>
              <a:t>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Weryfikacja ;)</a:t>
            </a:r>
            <a:endParaRPr lang="pl-PL" dirty="0">
              <a:solidFill>
                <a:srgbClr val="913192"/>
              </a:solidFill>
            </a:endParaRPr>
          </a:p>
          <a:p>
            <a:endParaRPr lang="pl-PL" dirty="0">
              <a:solidFill>
                <a:srgbClr val="91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5FCA046C-7983-4281-92B2-6742D78A0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Omówienie podstaw mechanizmów </a:t>
            </a:r>
            <a:r>
              <a:rPr lang="pl-PL" dirty="0" err="1"/>
              <a:t>storage</a:t>
            </a:r>
            <a:r>
              <a:rPr lang="pl-PL" dirty="0"/>
              <a:t> MBR/GPT</a:t>
            </a:r>
            <a:br>
              <a:rPr lang="pl-PL" dirty="0"/>
            </a:br>
            <a:r>
              <a:rPr lang="pl-PL" dirty="0"/>
              <a:t> partycjonowanie, systemy plików, montowanie, </a:t>
            </a:r>
            <a:r>
              <a:rPr lang="pl-PL" dirty="0" err="1"/>
              <a:t>resize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A7C63A0-178C-403F-B517-A4A9D203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2AF3DB2-51D8-4560-9FD1-8882DFC283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Powiększenie dysku w </a:t>
            </a:r>
            <a:r>
              <a:rPr lang="pl-PL" dirty="0" err="1"/>
              <a:t>VBox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135EEB6-E1C8-45D6-914C-D6E8179802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Wyłączyć maszynę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Powiększenie pierwszego dysku z 50MB do 100MB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Uruchamiamy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cmd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przechodzimy do katalogu z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Vbox</a:t>
            </a:r>
            <a:b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cd '.\Program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Files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\Oracle\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VirtualBox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\’</a:t>
            </a:r>
          </a:p>
          <a:p>
            <a:pPr lvl="1" indent="0">
              <a:buNone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Kopiujemy ścieżkę do dysku z konfiguracji maszyny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Powiększamy dysk do 100 MB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VBoxManage.exe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modifyhd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„&lt;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scieżka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dysku&gt;” –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resize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&lt;ilość MB&gt;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251A36A-BB14-4B13-836F-05A006586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3140722"/>
            <a:ext cx="3352801" cy="49250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C24CFC1-1848-4E49-955D-5F2451BDB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96" y="5492560"/>
            <a:ext cx="9639300" cy="4191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B9706A0-DBA2-4A62-8F93-33CE1812D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2720" y="3716611"/>
            <a:ext cx="2473018" cy="9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83971"/>
      </p:ext>
    </p:extLst>
  </p:cSld>
  <p:clrMapOvr>
    <a:masterClrMapping/>
  </p:clrMapOvr>
</p:sld>
</file>

<file path=ppt/theme/theme1.xml><?xml version="1.0" encoding="utf-8"?>
<a:theme xmlns:a="http://schemas.openxmlformats.org/drawingml/2006/main" name="Układ Aplitt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9B0D0DDB2F9B40B3D1DEF391640B61" ma:contentTypeVersion="0" ma:contentTypeDescription="Utwórz nowy dokument." ma:contentTypeScope="" ma:versionID="a09b24befac0475e8075eae63d0449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0F6ECE-1E53-474D-89F0-9FBD1B1F1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80E4ADF-3524-44A2-8D3B-3D300EAB27C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1841B9A-F41D-42DF-BA1A-EC8188DB34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1150</TotalTime>
  <Words>1087</Words>
  <Application>Microsoft Office PowerPoint</Application>
  <PresentationFormat>Panoramiczny</PresentationFormat>
  <Paragraphs>182</Paragraphs>
  <Slides>12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Open Sans Semibold</vt:lpstr>
      <vt:lpstr>Wingdings</vt:lpstr>
      <vt:lpstr>Układ Aplitt</vt:lpstr>
      <vt:lpstr>Zaawansowana administracja systemem operacyjnym GNU/Linux</vt:lpstr>
      <vt:lpstr>Prezentacja programu PowerPoint</vt:lpstr>
      <vt:lpstr>Nowy dysk w maszynie wirtualnej</vt:lpstr>
      <vt:lpstr>Polecenie lsblk</vt:lpstr>
      <vt:lpstr>Prezentacja programu PowerPoint</vt:lpstr>
      <vt:lpstr>Prezentacja programu PowerPoint</vt:lpstr>
      <vt:lpstr>Tworzenie filesystemów i montowanie</vt:lpstr>
      <vt:lpstr>Prezentacja programu PowerPoint</vt:lpstr>
      <vt:lpstr>Prezentacja programu PowerPoint</vt:lpstr>
      <vt:lpstr>Prezentacja programu PowerPoint</vt:lpstr>
      <vt:lpstr>Prezentacja programu PowerPoint</vt:lpstr>
      <vt:lpstr>Podsumowanie, pytania?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Adrianna Cudowska</dc:creator>
  <cp:lastModifiedBy>Mateusz Dampc</cp:lastModifiedBy>
  <cp:revision>154</cp:revision>
  <dcterms:created xsi:type="dcterms:W3CDTF">2018-07-31T10:28:06Z</dcterms:created>
  <dcterms:modified xsi:type="dcterms:W3CDTF">2019-12-31T08:12:27Z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0x010100089B0D0DDB2F9B40B3D1DEF391640B61</vt:lpwstr>
  </property>
</Properties>
</file>