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4"/>
  </p:sldMasterIdLst>
  <p:notesMasterIdLst>
    <p:notesMasterId r:id="rId14"/>
  </p:notesMasterIdLst>
  <p:handoutMasterIdLst>
    <p:handoutMasterId r:id="rId15"/>
  </p:handoutMasterIdLst>
  <p:sldIdLst>
    <p:sldId id="259" r:id="rId5"/>
    <p:sldId id="276" r:id="rId6"/>
    <p:sldId id="260" r:id="rId7"/>
    <p:sldId id="275" r:id="rId8"/>
    <p:sldId id="277" r:id="rId9"/>
    <p:sldId id="278" r:id="rId10"/>
    <p:sldId id="279" r:id="rId11"/>
    <p:sldId id="280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3192"/>
    <a:srgbClr val="59055B"/>
    <a:srgbClr val="3C043D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E0214E6-7205-4DF1-AF1E-A87DC0EB38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FF69F6-5148-4CC1-8E71-DC143E6780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B1B7D-23D3-4742-8E35-2219D33A7F04}" type="datetimeFigureOut">
              <a:rPr lang="pl-PL" smtClean="0"/>
              <a:t>31.12.2019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21AC12-A5A2-41B5-8D3B-CBE5FAEAD5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74726AF-A84A-4C98-AA15-C4B0101F01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46DE6-CA00-42EC-B201-AA9925F319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222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BD194-9C47-4FF4-B98C-C24EED40040E}" type="datetimeFigureOut">
              <a:rPr lang="pl-PL" smtClean="0"/>
              <a:t>31.12.2019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10926-2400-4BC3-9B6D-187A5EED6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77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95551"/>
            <a:ext cx="10363200" cy="115746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1" y="3097982"/>
            <a:ext cx="9443259" cy="5180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EEBB629-F3BB-4B6A-8FF8-72469E605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49699" y="3761005"/>
            <a:ext cx="8112760" cy="82391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C043D"/>
                </a:solidFill>
              </a:defRPr>
            </a:lvl1pPr>
          </a:lstStyle>
          <a:p>
            <a:pPr lvl="0"/>
            <a:r>
              <a:rPr lang="pl-PL" dirty="0"/>
              <a:t>Pamiętaj, dodaj tytuł do stopki: wstawianie/</a:t>
            </a:r>
            <a:r>
              <a:rPr lang="pl-PL" dirty="0" err="1"/>
              <a:t>nagłówek_i_stopka</a:t>
            </a:r>
            <a:r>
              <a:rPr lang="pl-PL" dirty="0"/>
              <a:t>/stopka/zastosuj do wszystkich</a:t>
            </a:r>
          </a:p>
        </p:txBody>
      </p:sp>
    </p:spTree>
    <p:extLst>
      <p:ext uri="{BB962C8B-B14F-4D97-AF65-F5344CB8AC3E}">
        <p14:creationId xmlns:p14="http://schemas.microsoft.com/office/powerpoint/2010/main" val="53734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ł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7" y="1089776"/>
            <a:ext cx="105156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Układ, tło 1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2868B8E-2E7D-4522-B1CF-8A46B1269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928813"/>
            <a:ext cx="10515600" cy="38401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6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ł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7" y="1089776"/>
            <a:ext cx="105156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Układ, tło 2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2868B8E-2E7D-4522-B1CF-8A46B1269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928813"/>
            <a:ext cx="10515600" cy="38401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7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ow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Punktowanie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Pierwszy poziom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  <a:p>
            <a:pPr lvl="4"/>
            <a:r>
              <a:rPr lang="pl-PL" dirty="0"/>
              <a:t>Czwarty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045372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erac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Numeracja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457200">
              <a:buClr>
                <a:srgbClr val="59055B"/>
              </a:buClr>
              <a:buFont typeface="+mj-lt"/>
              <a:buAutoNum type="arabicPeriod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371600" indent="-457200">
              <a:buClr>
                <a:srgbClr val="59055B"/>
              </a:buClr>
              <a:buFont typeface="+mj-lt"/>
              <a:buAutoNum type="alphaLcPeriod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Clr>
                <a:srgbClr val="59055B"/>
              </a:buClr>
              <a:buFont typeface="+mj-lt"/>
              <a:buNone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Clr>
                <a:srgbClr val="59055B"/>
              </a:buClr>
              <a:buFont typeface="+mj-lt"/>
              <a:buNone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Pierwszy poziom</a:t>
            </a:r>
          </a:p>
          <a:p>
            <a:pPr lvl="1"/>
            <a:r>
              <a:rPr lang="pl-PL" dirty="0"/>
              <a:t>Pierwszy poziom</a:t>
            </a:r>
          </a:p>
          <a:p>
            <a:pPr lvl="2"/>
            <a:r>
              <a:rPr lang="pl-PL" dirty="0"/>
              <a:t>Drugi poziom</a:t>
            </a:r>
          </a:p>
          <a:p>
            <a:pPr lvl="2"/>
            <a:r>
              <a:rPr lang="pl-PL" dirty="0"/>
              <a:t>Drugi poziom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678510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olumn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Kolumny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154146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żeg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4308"/>
            <a:ext cx="10515600" cy="700952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Tekst pożegnalny/ podziękowanie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9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111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699" r:id="rId3"/>
    <p:sldLayoutId id="2147483679" r:id="rId4"/>
    <p:sldLayoutId id="2147483701" r:id="rId5"/>
    <p:sldLayoutId id="2147483681" r:id="rId6"/>
    <p:sldLayoutId id="2147483698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teusz.dampc@aplitt.p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o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centos.org/download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overthewire.org/wargames/bandit/bandit0.htm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176B372-1986-4EE1-8C1A-98B0A9DF2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GNU/Linux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8F0BA358-581C-40B5-A911-D970EC61AB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Sprawy organizacyjne + Instalacja + Wstęp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CB4AA40F-1AC4-4DF7-A237-3C8DA5A4F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Wykład: Mateusz Dampc, </a:t>
            </a:r>
            <a:r>
              <a:rPr lang="pl-PL" dirty="0" err="1"/>
              <a:t>Aplitt</a:t>
            </a:r>
            <a:r>
              <a:rPr lang="pl-PL" dirty="0"/>
              <a:t> sp. z </a:t>
            </a:r>
            <a:r>
              <a:rPr lang="pl-PL" dirty="0" err="1"/>
              <a:t>o.o</a:t>
            </a:r>
            <a:endParaRPr lang="pl-PL" dirty="0"/>
          </a:p>
          <a:p>
            <a:r>
              <a:rPr lang="pl-PL" dirty="0"/>
              <a:t>mateusz.dampc@aplitt.pl</a:t>
            </a:r>
          </a:p>
        </p:txBody>
      </p:sp>
    </p:spTree>
    <p:extLst>
      <p:ext uri="{BB962C8B-B14F-4D97-AF65-F5344CB8AC3E}">
        <p14:creationId xmlns:p14="http://schemas.microsoft.com/office/powerpoint/2010/main" val="207530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17D7812-6C2E-47EF-ACC7-99F61CE5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Sprawy organizacyjne + Instalacja + Wstęp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76549B7-B69B-45B3-B531-38290BEA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8A537C-B8CB-462D-937A-2233E09B00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622664"/>
            <a:ext cx="10515600" cy="755650"/>
          </a:xfrm>
        </p:spPr>
        <p:txBody>
          <a:bodyPr/>
          <a:lstStyle/>
          <a:p>
            <a:r>
              <a:rPr lang="pl-PL" dirty="0"/>
              <a:t>Kim jestem?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117E437-18E1-47FC-9BCD-735B1E9319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14995"/>
            <a:ext cx="10515600" cy="4920342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Mateusz Łukasz Dampc</a:t>
            </a:r>
          </a:p>
          <a:p>
            <a:r>
              <a:rPr lang="pl-PL" dirty="0"/>
              <a:t>2012 – 2016 </a:t>
            </a:r>
          </a:p>
          <a:p>
            <a:endParaRPr lang="pl-PL" dirty="0"/>
          </a:p>
          <a:p>
            <a:r>
              <a:rPr lang="pl-PL" dirty="0"/>
              <a:t>2016 – 2019</a:t>
            </a:r>
          </a:p>
          <a:p>
            <a:endParaRPr lang="pl-PL" dirty="0"/>
          </a:p>
          <a:p>
            <a:r>
              <a:rPr lang="pl-PL" dirty="0"/>
              <a:t>2018 – obecnie </a:t>
            </a:r>
          </a:p>
          <a:p>
            <a:endParaRPr lang="pl-PL" dirty="0"/>
          </a:p>
          <a:p>
            <a:r>
              <a:rPr lang="pl-PL" dirty="0"/>
              <a:t>07.2015 – 08.2015</a:t>
            </a:r>
            <a:br>
              <a:rPr lang="pl-PL" dirty="0"/>
            </a:br>
            <a:endParaRPr lang="pl-PL" dirty="0"/>
          </a:p>
          <a:p>
            <a:r>
              <a:rPr lang="pl-PL" dirty="0"/>
              <a:t>2016 – obecnie </a:t>
            </a:r>
          </a:p>
          <a:p>
            <a:endParaRPr lang="pl-PL" dirty="0"/>
          </a:p>
          <a:p>
            <a:r>
              <a:rPr lang="pl-PL" dirty="0"/>
              <a:t>09.2018 – 12.2018  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656C9F2-502E-452D-9EE2-D16740BED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36" y="1667887"/>
            <a:ext cx="1107007" cy="73062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B459E4D-6AD1-486D-A0A1-6DE5614C6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48" y="2519525"/>
            <a:ext cx="1880326" cy="73062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50263D4-8C98-487E-9DEB-4E09847FFB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36" y="3235074"/>
            <a:ext cx="526050" cy="73062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994FDB5-ED17-486B-88CD-5435ED720F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36" y="3990525"/>
            <a:ext cx="2026149" cy="67200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DBDC9243-C4CA-480C-8D7C-DF746A2158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09" y="4640346"/>
            <a:ext cx="662930" cy="553656"/>
          </a:xfrm>
          <a:prstGeom prst="rect">
            <a:avLst/>
          </a:prstGeom>
        </p:spPr>
      </p:pic>
      <p:pic>
        <p:nvPicPr>
          <p:cNvPr id="16" name="Obraz 15" descr="Obraz zawierający rysunek&#10;&#10;Opis wygenerowany automatycznie">
            <a:extLst>
              <a:ext uri="{FF2B5EF4-FFF2-40B4-BE49-F238E27FC236}">
                <a16:creationId xmlns:a16="http://schemas.microsoft.com/office/drawing/2014/main" id="{C927AB6B-BB3B-4D9B-AB95-CE974F72E1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67" y="3230880"/>
            <a:ext cx="2377440" cy="237744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6FAEEF9A-6F0F-4848-8D09-6D1B6D6553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29" y="3331317"/>
            <a:ext cx="2676550" cy="1247158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825E3F97-2B13-4A74-AA7B-9D4478E288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48" y="5243007"/>
            <a:ext cx="1107007" cy="730625"/>
          </a:xfrm>
          <a:prstGeom prst="rect">
            <a:avLst/>
          </a:prstGeom>
        </p:spPr>
      </p:pic>
      <p:pic>
        <p:nvPicPr>
          <p:cNvPr id="20" name="Obraz 19" descr="Mateusz Dampc&#10;Administrator ds. Monitoringu Infrastruktury IT&#10;Aplitt sp. z o.o">
            <a:extLst>
              <a:ext uri="{FF2B5EF4-FFF2-40B4-BE49-F238E27FC236}">
                <a16:creationId xmlns:a16="http://schemas.microsoft.com/office/drawing/2014/main" id="{60A82804-7248-42BF-B0D0-15A43D96FA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29" y="147593"/>
            <a:ext cx="4071865" cy="2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8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F0B8E6-0816-4FF8-A03B-9BA0D31B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Sprawy organizacyjne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5412DA8-1717-4524-BDEB-B9BCD743A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913192"/>
              </a:buClr>
            </a:pPr>
            <a:r>
              <a:rPr lang="pl-PL" dirty="0"/>
              <a:t>Na czym to polega?</a:t>
            </a:r>
          </a:p>
          <a:p>
            <a:pPr lvl="1">
              <a:buClr>
                <a:srgbClr val="913192"/>
              </a:buClr>
            </a:pPr>
            <a:r>
              <a:rPr lang="pl-PL" dirty="0"/>
              <a:t>Sposób prowadzenia zajęć</a:t>
            </a:r>
          </a:p>
          <a:p>
            <a:pPr lvl="2">
              <a:buClr>
                <a:srgbClr val="913192"/>
              </a:buClr>
            </a:pPr>
            <a:r>
              <a:rPr lang="pl-PL" dirty="0"/>
              <a:t>Wykład (20%)</a:t>
            </a:r>
          </a:p>
          <a:p>
            <a:pPr lvl="2">
              <a:buClr>
                <a:srgbClr val="913192"/>
              </a:buClr>
            </a:pPr>
            <a:r>
              <a:rPr lang="pl-PL" dirty="0"/>
              <a:t>Pokazówka + lab (70%)</a:t>
            </a:r>
          </a:p>
          <a:p>
            <a:pPr lvl="2">
              <a:buClr>
                <a:srgbClr val="913192"/>
              </a:buClr>
            </a:pPr>
            <a:r>
              <a:rPr lang="pl-PL" dirty="0"/>
              <a:t>Podsumowanie (10%)</a:t>
            </a:r>
          </a:p>
          <a:p>
            <a:pPr lvl="1">
              <a:buClr>
                <a:srgbClr val="913192"/>
              </a:buClr>
            </a:pPr>
            <a:r>
              <a:rPr lang="pl-PL" dirty="0"/>
              <a:t>Oczekiwania:</a:t>
            </a:r>
          </a:p>
          <a:p>
            <a:pPr lvl="2">
              <a:buClr>
                <a:srgbClr val="913192"/>
              </a:buClr>
            </a:pPr>
            <a:r>
              <a:rPr lang="pl-PL" dirty="0"/>
              <a:t>Podstawowa znajomość systemu Linux</a:t>
            </a:r>
          </a:p>
          <a:p>
            <a:pPr lvl="1">
              <a:buClr>
                <a:srgbClr val="913192"/>
              </a:buClr>
            </a:pPr>
            <a:r>
              <a:rPr lang="pl-PL" dirty="0"/>
              <a:t>Kontakt:</a:t>
            </a:r>
          </a:p>
          <a:p>
            <a:pPr lvl="2">
              <a:buClr>
                <a:srgbClr val="913192"/>
              </a:buClr>
            </a:pPr>
            <a:r>
              <a:rPr lang="pl-PL" dirty="0">
                <a:hlinkClick r:id="rId3"/>
              </a:rPr>
              <a:t>mateusz.dampc@aplitt.pl</a:t>
            </a:r>
            <a:endParaRPr lang="pl-PL" dirty="0"/>
          </a:p>
          <a:p>
            <a:pPr lvl="2">
              <a:buClr>
                <a:srgbClr val="913192"/>
              </a:buClr>
            </a:pPr>
            <a:r>
              <a:rPr lang="pl-PL" dirty="0"/>
              <a:t>W temacie wpisać przedrostek „[ZSL]”</a:t>
            </a:r>
          </a:p>
          <a:p>
            <a:pPr lvl="2">
              <a:buClr>
                <a:srgbClr val="913192"/>
              </a:buClr>
            </a:pPr>
            <a:r>
              <a:rPr lang="pl-PL" dirty="0"/>
              <a:t>Podpisać się ;)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346D46-10AE-4175-B3EE-8BBEF706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Sprawy organizacyjne + Instalacja + Wstęp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AA5D51-41D5-41D0-95E9-50DB275B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397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Sprawy organizacyjne + Instalacja + Wstęp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4</a:t>
            </a:fld>
            <a:endParaRPr lang="pl-PL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err="1"/>
              <a:t>CentOS</a:t>
            </a:r>
            <a:r>
              <a:rPr lang="pl-PL" dirty="0"/>
              <a:t> - wprowadzenie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0D02F352-AE94-4CD3-9F60-98106E02F9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pl-PL" dirty="0" err="1"/>
              <a:t>Centos</a:t>
            </a:r>
            <a:r>
              <a:rPr lang="pl-PL" dirty="0"/>
              <a:t> GNU/Linux (</a:t>
            </a:r>
            <a:r>
              <a:rPr lang="pl-PL" dirty="0" err="1"/>
              <a:t>Community</a:t>
            </a:r>
            <a:r>
              <a:rPr lang="pl-PL" dirty="0"/>
              <a:t> </a:t>
            </a:r>
            <a:r>
              <a:rPr lang="pl-PL" dirty="0" err="1"/>
              <a:t>ENTerprise</a:t>
            </a:r>
            <a:r>
              <a:rPr lang="pl-PL" dirty="0"/>
              <a:t> Operating System)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Darmowa, rozwijana przez społeczność wersja Red </a:t>
            </a:r>
            <a:r>
              <a:rPr lang="pl-PL" dirty="0" err="1"/>
              <a:t>Hat</a:t>
            </a:r>
            <a:r>
              <a:rPr lang="pl-PL" dirty="0"/>
              <a:t> Enterprise Linux (RHEL)</a:t>
            </a:r>
          </a:p>
          <a:p>
            <a:r>
              <a:rPr lang="pl-PL" dirty="0"/>
              <a:t>Najnowsza wersja: </a:t>
            </a:r>
            <a:r>
              <a:rPr lang="pl-PL" dirty="0" err="1"/>
              <a:t>CentOS</a:t>
            </a:r>
            <a:r>
              <a:rPr lang="pl-PL" dirty="0"/>
              <a:t> 8.0, bazowana na RHEL 8</a:t>
            </a:r>
          </a:p>
          <a:p>
            <a:r>
              <a:rPr lang="pl-PL" dirty="0">
                <a:hlinkClick r:id="rId3"/>
              </a:rPr>
              <a:t>https://www.centos.org/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3264D5C-489B-4795-ABE8-4A69228C8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7" y="2435234"/>
            <a:ext cx="3468241" cy="198753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7E0EC70-B856-4C53-B7ED-1B9BEA022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216" y="2432801"/>
            <a:ext cx="1642492" cy="180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3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B0B4E0C-A39A-40AF-BC13-62D7637B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Sprawy organizacyjne + Instalacja + Wstęp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864CE77-3A4C-47B7-BC10-724115B0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A79B17C-84A0-4A00-92D2-1B0EF99E55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err="1"/>
              <a:t>CentOS</a:t>
            </a:r>
            <a:r>
              <a:rPr lang="pl-PL" dirty="0"/>
              <a:t> - wprowadzenie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728DDE1-B595-4C97-83E0-1C7CEAEECB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Instalacja </a:t>
            </a:r>
            <a:r>
              <a:rPr lang="pl-PL" dirty="0" err="1"/>
              <a:t>CentOS</a:t>
            </a:r>
            <a:r>
              <a:rPr lang="pl-PL" dirty="0"/>
              <a:t> 8</a:t>
            </a:r>
          </a:p>
          <a:p>
            <a:pPr marL="342900" indent="-342900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/>
              <a:t>Ściągamy z </a:t>
            </a:r>
            <a:r>
              <a:rPr lang="pl-PL" dirty="0">
                <a:hlinkClick r:id="rId2"/>
              </a:rPr>
              <a:t>https://www.centos.org/download/</a:t>
            </a:r>
            <a:endParaRPr lang="pl-PL" dirty="0"/>
          </a:p>
          <a:p>
            <a:pPr marL="342900" indent="-342900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/>
              <a:t>Tworzymy maszynę wirtualną w Virtual Box</a:t>
            </a:r>
          </a:p>
          <a:p>
            <a:pPr marL="1028700" lvl="1" indent="-342900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Nazwa: &lt;nr. W dzienniku&gt;_&lt;nazwisko&gt;</a:t>
            </a:r>
          </a:p>
          <a:p>
            <a:pPr marL="342900" indent="-342900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/>
              <a:t>Linux -&gt; Red </a:t>
            </a:r>
            <a:r>
              <a:rPr lang="pl-PL" dirty="0" err="1"/>
              <a:t>Hat</a:t>
            </a:r>
            <a:r>
              <a:rPr lang="pl-PL" dirty="0"/>
              <a:t> (64 bit)</a:t>
            </a:r>
          </a:p>
          <a:p>
            <a:pPr marL="342900" indent="-342900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/>
              <a:t>2048 MB RAM</a:t>
            </a:r>
          </a:p>
          <a:p>
            <a:pPr marL="342900" indent="-342900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/>
              <a:t>Nowy Dysk -&gt; VHD -&gt; Dynamiczna alokacja -&gt; 25GB</a:t>
            </a:r>
          </a:p>
          <a:p>
            <a:pPr marL="342900" indent="-342900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/>
              <a:t>Montujemy obraz ISO</a:t>
            </a:r>
          </a:p>
          <a:p>
            <a:pPr marL="342900" indent="-342900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/>
              <a:t>Minimalna instalacja!!!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CD87DE1-BA89-4471-9E5E-9C3646DC7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1" y="1467601"/>
            <a:ext cx="2841171" cy="265676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9EED2FB-CA06-4496-A78F-458FDB37E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772" y="4898979"/>
            <a:ext cx="5052199" cy="10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6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8DDF8396-608F-4103-A6B9-F70FBC16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Sprawy organizacyjne + Instalacja + Wstęp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96CDDD5-D64D-472D-B8C1-B487D4D7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856972-692D-43E8-95E5-484A5BECCD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Rozpoczęcie pracy z systemem Linux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6E2B5D4-D368-4408-8A65-5AAD53EA65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7500" lnSpcReduction="20000"/>
          </a:bodyPr>
          <a:lstStyle/>
          <a:p>
            <a:pPr lvl="1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Konfiguracja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hostname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hostnamectl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set-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hostname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&lt;nazwa hosta&gt;</a:t>
            </a:r>
          </a:p>
          <a:p>
            <a:pPr lvl="1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Listowanie interfejsów sieciowych</a:t>
            </a:r>
          </a:p>
          <a:p>
            <a:pPr lvl="2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s (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address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show)</a:t>
            </a:r>
          </a:p>
          <a:p>
            <a:pPr lvl="1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Działania na interfejsach sieciowych:</a:t>
            </a:r>
          </a:p>
          <a:p>
            <a:pPr lvl="2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ifup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&lt;nazwa interfejsu&gt; - włączenie interfejsu sieciowego</a:t>
            </a:r>
          </a:p>
          <a:p>
            <a:pPr lvl="2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ifdown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&lt;nazwa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interfesju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- wyłączenie interfejsu sieciowego</a:t>
            </a:r>
          </a:p>
          <a:p>
            <a:pPr lvl="1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Zarządzanie usługami:</a:t>
            </a:r>
          </a:p>
          <a:p>
            <a:pPr lvl="2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systemctl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start/stop/status/restart/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enable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disable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&lt;nazwa usługi&gt;</a:t>
            </a:r>
          </a:p>
          <a:p>
            <a:pPr lvl="2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systemctl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list-unit-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files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&lt;opcjonalne parametry&gt; - wylistowanie wszystkich zainstalowanych usług</a:t>
            </a:r>
          </a:p>
          <a:p>
            <a:pPr lvl="1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Instalacja usług:</a:t>
            </a:r>
          </a:p>
          <a:p>
            <a:pPr lvl="2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yum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&lt;nazwa pakietu&gt;</a:t>
            </a:r>
          </a:p>
          <a:p>
            <a:pPr lvl="2">
              <a:buClr>
                <a:srgbClr val="913192"/>
              </a:buClr>
              <a:buFont typeface="Open Sans" panose="020B0606030504020204" pitchFamily="34" charset="0"/>
              <a:buChar char="•"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913192"/>
              </a:buClr>
            </a:pPr>
            <a:r>
              <a:rPr lang="pl-PL" dirty="0"/>
              <a:t>Zadanie:</a:t>
            </a:r>
          </a:p>
          <a:p>
            <a:pPr>
              <a:buClr>
                <a:srgbClr val="913192"/>
              </a:buClr>
            </a:pPr>
            <a:r>
              <a:rPr lang="pl-PL" dirty="0">
                <a:solidFill>
                  <a:srgbClr val="913192"/>
                </a:solidFill>
              </a:rPr>
              <a:t>Zainstaluj: </a:t>
            </a:r>
            <a:r>
              <a:rPr lang="pl-PL" dirty="0" err="1">
                <a:solidFill>
                  <a:srgbClr val="913192"/>
                </a:solidFill>
              </a:rPr>
              <a:t>nano</a:t>
            </a:r>
            <a:r>
              <a:rPr lang="pl-PL" dirty="0">
                <a:solidFill>
                  <a:srgbClr val="913192"/>
                </a:solidFill>
              </a:rPr>
              <a:t>, </a:t>
            </a:r>
            <a:r>
              <a:rPr lang="pl-PL" dirty="0" err="1">
                <a:solidFill>
                  <a:srgbClr val="913192"/>
                </a:solidFill>
              </a:rPr>
              <a:t>vim</a:t>
            </a:r>
            <a:r>
              <a:rPr lang="pl-PL" dirty="0">
                <a:solidFill>
                  <a:srgbClr val="913192"/>
                </a:solidFill>
              </a:rPr>
              <a:t>, </a:t>
            </a:r>
            <a:r>
              <a:rPr lang="pl-PL" dirty="0" err="1">
                <a:solidFill>
                  <a:srgbClr val="913192"/>
                </a:solidFill>
              </a:rPr>
              <a:t>httpd</a:t>
            </a:r>
            <a:r>
              <a:rPr lang="pl-PL" dirty="0">
                <a:solidFill>
                  <a:srgbClr val="913192"/>
                </a:solidFill>
              </a:rPr>
              <a:t>, </a:t>
            </a:r>
            <a:r>
              <a:rPr lang="pl-PL" dirty="0" err="1">
                <a:solidFill>
                  <a:srgbClr val="913192"/>
                </a:solidFill>
              </a:rPr>
              <a:t>wget</a:t>
            </a:r>
            <a:r>
              <a:rPr lang="pl-PL" dirty="0">
                <a:solidFill>
                  <a:srgbClr val="913192"/>
                </a:solidFill>
              </a:rPr>
              <a:t>, cockpit, </a:t>
            </a:r>
            <a:r>
              <a:rPr lang="pl-PL" dirty="0" err="1">
                <a:solidFill>
                  <a:srgbClr val="913192"/>
                </a:solidFill>
              </a:rPr>
              <a:t>unzip</a:t>
            </a:r>
            <a:endParaRPr lang="pl-PL" dirty="0">
              <a:solidFill>
                <a:srgbClr val="913192"/>
              </a:solidFill>
            </a:endParaRPr>
          </a:p>
          <a:p>
            <a:pPr>
              <a:buClr>
                <a:srgbClr val="913192"/>
              </a:buClr>
            </a:pPr>
            <a:r>
              <a:rPr lang="pl-PL" dirty="0"/>
              <a:t>Ustaw, aby usługa </a:t>
            </a:r>
            <a:r>
              <a:rPr lang="pl-PL" dirty="0" err="1"/>
              <a:t>httpd</a:t>
            </a:r>
            <a:r>
              <a:rPr lang="pl-PL" dirty="0"/>
              <a:t> uruchamiała się wraz z startem systemu</a:t>
            </a:r>
          </a:p>
          <a:p>
            <a:pPr>
              <a:buClr>
                <a:srgbClr val="913192"/>
              </a:buClr>
            </a:pPr>
            <a:r>
              <a:rPr lang="pl-PL" dirty="0">
                <a:solidFill>
                  <a:srgbClr val="913192"/>
                </a:solidFill>
              </a:rPr>
              <a:t>Ustaw, aby </a:t>
            </a:r>
            <a:r>
              <a:rPr lang="pl-PL" dirty="0" err="1">
                <a:solidFill>
                  <a:srgbClr val="913192"/>
                </a:solidFill>
              </a:rPr>
              <a:t>socket</a:t>
            </a:r>
            <a:r>
              <a:rPr lang="pl-PL" dirty="0">
                <a:solidFill>
                  <a:srgbClr val="913192"/>
                </a:solidFill>
              </a:rPr>
              <a:t> cockpit uruchomił się teraz oraz uruchamiał się wraz z startem systemu (jednym poleceniem </a:t>
            </a:r>
            <a:r>
              <a:rPr lang="pl-PL" dirty="0"/>
              <a:t>- </a:t>
            </a:r>
            <a:r>
              <a:rPr lang="pl-PL" dirty="0" err="1">
                <a:solidFill>
                  <a:srgbClr val="913192"/>
                </a:solidFill>
              </a:rPr>
              <a:t>man</a:t>
            </a:r>
            <a:r>
              <a:rPr lang="pl-PL" dirty="0">
                <a:solidFill>
                  <a:srgbClr val="913192"/>
                </a:solidFill>
              </a:rPr>
              <a:t> </a:t>
            </a:r>
            <a:r>
              <a:rPr lang="pl-PL" dirty="0" err="1">
                <a:solidFill>
                  <a:srgbClr val="913192"/>
                </a:solidFill>
              </a:rPr>
              <a:t>systemctl</a:t>
            </a:r>
            <a:r>
              <a:rPr lang="pl-PL" dirty="0">
                <a:solidFill>
                  <a:srgbClr val="913192"/>
                </a:solidFill>
              </a:rPr>
              <a:t>) – czym jest cockpit? ;)</a:t>
            </a:r>
          </a:p>
          <a:p>
            <a:pPr>
              <a:buClr>
                <a:srgbClr val="913192"/>
              </a:buClr>
            </a:pPr>
            <a:r>
              <a:rPr lang="pl-PL" dirty="0"/>
              <a:t>Wyłącz usługę </a:t>
            </a:r>
            <a:r>
              <a:rPr lang="pl-PL" dirty="0" err="1"/>
              <a:t>firewalld</a:t>
            </a:r>
            <a:r>
              <a:rPr lang="pl-PL" dirty="0"/>
              <a:t> </a:t>
            </a:r>
            <a:endParaRPr lang="pl-PL" dirty="0">
              <a:solidFill>
                <a:srgbClr val="913192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793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769D7403-412B-4DAE-A85E-C6E96F0A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Sprawy organizacyjne + Instalacja + Wstęp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2514BCF-74CF-4952-9113-2E03DD34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E90BB2E-18F1-4790-A3A7-5A74E64B8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err="1"/>
              <a:t>CentOS</a:t>
            </a:r>
            <a:r>
              <a:rPr lang="pl-PL" dirty="0"/>
              <a:t> - wprowadzenie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46C8AF9-8FB3-4C6E-AB4D-CE5C492C8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dirty="0"/>
              <a:t>SSH (</a:t>
            </a:r>
            <a:r>
              <a:rPr lang="pl-PL" dirty="0" err="1"/>
              <a:t>Secure</a:t>
            </a:r>
            <a:r>
              <a:rPr lang="pl-PL" dirty="0"/>
              <a:t> Shell), </a:t>
            </a:r>
            <a:r>
              <a:rPr lang="pl-PL" dirty="0" err="1"/>
              <a:t>SELinux</a:t>
            </a:r>
            <a:endParaRPr lang="pl-PL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Podłączenie się do innego hosta: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ssh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&gt;@&lt;host&gt;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Konfiguracja </a:t>
            </a:r>
            <a:r>
              <a:rPr lang="pl-PL" dirty="0" err="1"/>
              <a:t>ssh</a:t>
            </a:r>
            <a:r>
              <a:rPr lang="pl-PL" dirty="0"/>
              <a:t>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vim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ssh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sshd_config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Restart usługi: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systemctl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restart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sshd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err="1"/>
              <a:t>Ooops</a:t>
            </a:r>
            <a:r>
              <a:rPr lang="pl-PL" dirty="0"/>
              <a:t>… ?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journalctl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grep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ssh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journalctl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xe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/log/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messages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grep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ssh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err="1"/>
              <a:t>SELinux</a:t>
            </a:r>
            <a:endParaRPr lang="pl-PL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Tymczasowo: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getenforce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informacja o aktualnym ustawieniu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setenforce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[0|1] – ustaw </a:t>
            </a:r>
          </a:p>
          <a:p>
            <a:pPr marL="1943100" lvl="3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 – tryb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permissive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(przepuszczaj wszystko)  </a:t>
            </a:r>
          </a:p>
          <a:p>
            <a:pPr marL="1943100" lvl="3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– tryb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enable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 włączony, przepuszczaj tylko dozwolone)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Permanentnie: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selinux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config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Obraz 6" descr="Obraz zawierający osoba, płot, mężczyzna, kobieta&#10;&#10;Opis wygenerowany automatycznie">
            <a:extLst>
              <a:ext uri="{FF2B5EF4-FFF2-40B4-BE49-F238E27FC236}">
                <a16:creationId xmlns:a16="http://schemas.microsoft.com/office/drawing/2014/main" id="{7274223F-FCC0-4294-B01C-F8832B081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33" y="1708997"/>
            <a:ext cx="2932067" cy="3272187"/>
          </a:xfrm>
          <a:prstGeom prst="rect">
            <a:avLst/>
          </a:prstGeom>
        </p:spPr>
      </p:pic>
      <p:pic>
        <p:nvPicPr>
          <p:cNvPr id="11" name="Obraz 10" descr="Obraz zawierający osoba, zewnętrzne, budynek, mężczyzna&#10;&#10;Opis wygenerowany automatycznie">
            <a:extLst>
              <a:ext uri="{FF2B5EF4-FFF2-40B4-BE49-F238E27FC236}">
                <a16:creationId xmlns:a16="http://schemas.microsoft.com/office/drawing/2014/main" id="{5BADA1E6-AAB7-438E-97C0-7D25F54D9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676718"/>
            <a:ext cx="3379507" cy="29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5FCA046C-7983-4281-92B2-6742D78A0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Sprawy organizacyjne + Instalacja + Wstęp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A7C63A0-178C-403F-B517-A4A9D203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2AF3DB2-51D8-4560-9FD1-8882DFC283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Poznaj </a:t>
            </a:r>
            <a:r>
              <a:rPr lang="pl-PL" dirty="0" err="1"/>
              <a:t>Linux’a</a:t>
            </a:r>
            <a:r>
              <a:rPr lang="pl-PL" dirty="0"/>
              <a:t> bliżej ;)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135EEB6-E1C8-45D6-914C-D6E8179802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Polecam podszkolić swoje umiejętności w operacji na plikach i operowania w systemie Linux ;)</a:t>
            </a:r>
          </a:p>
          <a:p>
            <a:endParaRPr lang="pl-PL" dirty="0"/>
          </a:p>
          <a:p>
            <a:r>
              <a:rPr lang="pl-PL" dirty="0">
                <a:hlinkClick r:id="rId2"/>
              </a:rPr>
              <a:t>http://overthewire.org/wargames/bandit/bandit0.html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848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0002BEE-3D8A-4ADC-A0B8-B8E52316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Podsumowanie, pytania?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6A14B02-F667-4B0B-8321-2983ADFF696F}"/>
              </a:ext>
            </a:extLst>
          </p:cNvPr>
          <p:cNvSpPr txBox="1"/>
          <p:nvPr/>
        </p:nvSpPr>
        <p:spPr>
          <a:xfrm>
            <a:off x="3198282" y="3076884"/>
            <a:ext cx="234478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ul. Arkońska 6/A1</a:t>
            </a:r>
          </a:p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80-387 Gdańsk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551B486-B403-4EF6-8E88-50FCF31DEEFE}"/>
              </a:ext>
            </a:extLst>
          </p:cNvPr>
          <p:cNvSpPr txBox="1"/>
          <p:nvPr/>
        </p:nvSpPr>
        <p:spPr>
          <a:xfrm>
            <a:off x="5911000" y="3076884"/>
            <a:ext cx="234478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Tel. +48 58 782 82 82</a:t>
            </a:r>
            <a:endParaRPr lang="pl-PL" sz="1400" dirty="0">
              <a:solidFill>
                <a:srgbClr val="59055B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E-mail: kontakt@aplitt.pl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F6D2E3E-0DE4-4EEB-AE90-9CF53A0191FF}"/>
              </a:ext>
            </a:extLst>
          </p:cNvPr>
          <p:cNvSpPr txBox="1"/>
          <p:nvPr/>
        </p:nvSpPr>
        <p:spPr>
          <a:xfrm>
            <a:off x="4554641" y="3873331"/>
            <a:ext cx="2344782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4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www.aplitt.pl</a:t>
            </a:r>
          </a:p>
        </p:txBody>
      </p:sp>
    </p:spTree>
    <p:extLst>
      <p:ext uri="{BB962C8B-B14F-4D97-AF65-F5344CB8AC3E}">
        <p14:creationId xmlns:p14="http://schemas.microsoft.com/office/powerpoint/2010/main" val="37404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Układ Aplitt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9B0D0DDB2F9B40B3D1DEF391640B61" ma:contentTypeVersion="0" ma:contentTypeDescription="Utwórz nowy dokument." ma:contentTypeScope="" ma:versionID="a09b24befac0475e8075eae63d0449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0E4ADF-3524-44A2-8D3B-3D300EAB27C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0F6ECE-1E53-474D-89F0-9FBD1B1F1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1841B9A-F41D-42DF-BA1A-EC8188DB34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1056</TotalTime>
  <Words>566</Words>
  <Application>Microsoft Office PowerPoint</Application>
  <PresentationFormat>Panoramiczny</PresentationFormat>
  <Paragraphs>111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Open Sans Semibold</vt:lpstr>
      <vt:lpstr>Wingdings</vt:lpstr>
      <vt:lpstr>Układ Aplitt</vt:lpstr>
      <vt:lpstr>Zaawansowana administracja systemem operacyjnym GNU/Linux</vt:lpstr>
      <vt:lpstr>Prezentacja programu PowerPoint</vt:lpstr>
      <vt:lpstr>Sprawy organizacyjne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Podsumowanie, pytania?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Adrianna Cudowska</dc:creator>
  <cp:lastModifiedBy>Mateusz Dampc</cp:lastModifiedBy>
  <cp:revision>141</cp:revision>
  <dcterms:created xsi:type="dcterms:W3CDTF">2018-07-31T10:28:06Z</dcterms:created>
  <dcterms:modified xsi:type="dcterms:W3CDTF">2019-12-31T08:13:57Z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0x010100089B0D0DDB2F9B40B3D1DEF391640B61</vt:lpwstr>
  </property>
</Properties>
</file>