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75" r:id="rId7"/>
    <p:sldId id="276" r:id="rId8"/>
    <p:sldId id="270" r:id="rId9"/>
    <p:sldId id="279" r:id="rId10"/>
    <p:sldId id="280" r:id="rId11"/>
    <p:sldId id="277" r:id="rId12"/>
    <p:sldId id="274" r:id="rId13"/>
    <p:sldId id="281" r:id="rId14"/>
    <p:sldId id="27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0C2C5E7-551F-41BC-B882-9AA756FFF2D4}">
          <p14:sldIdLst>
            <p14:sldId id="256"/>
            <p14:sldId id="257"/>
            <p14:sldId id="275"/>
            <p14:sldId id="276"/>
            <p14:sldId id="270"/>
            <p14:sldId id="279"/>
            <p14:sldId id="280"/>
            <p14:sldId id="277"/>
            <p14:sldId id="274"/>
            <p14:sldId id="281"/>
            <p14:sldId id="27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3735801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43905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31962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9594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27220797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0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91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2025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6355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78005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3820678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707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6046812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7648616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7480906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2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Łączenie się z bazą danych z poziomu skryptu PHP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000636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7588C-05BF-4CBD-B293-EBE3C376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36525"/>
            <a:ext cx="4694262" cy="113223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Kompilator a interpreter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70C14-186C-4EB8-BF1C-5F8C4EAA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95"/>
            <a:ext cx="7895375" cy="4032410"/>
          </a:xfrm>
        </p:spPr>
        <p:txBody>
          <a:bodyPr/>
          <a:lstStyle/>
          <a:p>
            <a:r>
              <a:rPr lang="pl-PL" dirty="0"/>
              <a:t>Kompilator - program służący do tłumaczenia języka programowania na język maszynowy</a:t>
            </a:r>
          </a:p>
          <a:p>
            <a:endParaRPr lang="pl-PL" dirty="0"/>
          </a:p>
          <a:p>
            <a:r>
              <a:rPr lang="pl-PL" dirty="0"/>
              <a:t>Interpreter - program przenoszący instrukcje języka programowania na język maszynowy fragmentami, które są wykonywane natychmiast po przetłumaczeniu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AC742C-B373-4704-A9F3-A84DE8B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1026" name="Picture 2" descr="https://scontent.fwaw5-1.fna.fbcdn.net/v/t1.15752-9/40993458_724808507865421_3661750311816527872_n.jpg?_nc_cat=0&amp;oh=efb987364fa0de994532f0bb48feab23&amp;oe=5C25C494">
            <a:extLst>
              <a:ext uri="{FF2B5EF4-FFF2-40B4-BE49-F238E27FC236}">
                <a16:creationId xmlns:a16="http://schemas.microsoft.com/office/drawing/2014/main" id="{14959A50-D309-4DD5-A53A-B03FFEA1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974525" cy="197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8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78B8386-6811-4472-A9E6-31B85D24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36524"/>
            <a:ext cx="4735438" cy="1176695"/>
          </a:xfrm>
        </p:spPr>
        <p:txBody>
          <a:bodyPr/>
          <a:lstStyle/>
          <a:p>
            <a:r>
              <a:rPr lang="pl-PL" dirty="0"/>
              <a:t>Zadanie domowe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C100BAB-3A24-4D53-824B-694E8D67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37" y="1316464"/>
            <a:ext cx="7886700" cy="402380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25.09</a:t>
            </a:r>
          </a:p>
          <a:p>
            <a:pPr lvl="1"/>
            <a:r>
              <a:rPr lang="pl-PL" dirty="0"/>
              <a:t>Stwórz bazę danych, którą rozpisałeś na kartce w zeszłej pracy domowej</a:t>
            </a:r>
          </a:p>
          <a:p>
            <a:pPr lvl="1"/>
            <a:r>
              <a:rPr lang="pl-PL" dirty="0"/>
              <a:t>Wypełnij ją sensownymi danymi</a:t>
            </a:r>
          </a:p>
          <a:p>
            <a:pPr lvl="1"/>
            <a:r>
              <a:rPr lang="pl-PL" dirty="0"/>
              <a:t>Stwórz skrypt </a:t>
            </a:r>
            <a:r>
              <a:rPr lang="pl-PL" dirty="0" err="1"/>
              <a:t>php</a:t>
            </a:r>
            <a:r>
              <a:rPr lang="pl-PL" dirty="0"/>
              <a:t>, który połączy się z twoją bazą danych. </a:t>
            </a:r>
          </a:p>
          <a:p>
            <a:pPr lvl="1"/>
            <a:r>
              <a:rPr lang="pl-PL" dirty="0"/>
              <a:t>Skrypt </a:t>
            </a:r>
            <a:r>
              <a:rPr lang="pl-PL" dirty="0" err="1"/>
              <a:t>php</a:t>
            </a:r>
            <a:r>
              <a:rPr lang="pl-PL" dirty="0"/>
              <a:t> ma zwrócić informację o pozytywnym bądź negatywnym połączeniu z bazą</a:t>
            </a:r>
          </a:p>
          <a:p>
            <a:pPr lvl="1"/>
            <a:r>
              <a:rPr lang="pl-PL" dirty="0"/>
              <a:t>Stwórz kopię zapasową twojej bazy </a:t>
            </a:r>
          </a:p>
          <a:p>
            <a:pPr lvl="1"/>
            <a:r>
              <a:rPr lang="pl-PL" dirty="0"/>
              <a:t> Wyślij zapakowany skrypt </a:t>
            </a:r>
            <a:r>
              <a:rPr lang="pl-PL" dirty="0" err="1"/>
              <a:t>sql</a:t>
            </a:r>
            <a:r>
              <a:rPr lang="pl-PL" dirty="0"/>
              <a:t> i skrypt </a:t>
            </a:r>
            <a:r>
              <a:rPr lang="pl-PL" dirty="0" err="1"/>
              <a:t>php</a:t>
            </a:r>
            <a:r>
              <a:rPr lang="pl-PL" dirty="0"/>
              <a:t> pod nazwą </a:t>
            </a:r>
            <a:r>
              <a:rPr lang="pl-PL" i="1" dirty="0"/>
              <a:t>&lt;</a:t>
            </a:r>
            <a:r>
              <a:rPr lang="pl-PL" i="1" dirty="0" err="1"/>
              <a:t>nr_z_dziennika</a:t>
            </a:r>
            <a:r>
              <a:rPr lang="pl-PL" i="1" dirty="0"/>
              <a:t>&gt;_nazwisko1.zip </a:t>
            </a:r>
            <a:r>
              <a:rPr lang="pl-PL" dirty="0"/>
              <a:t>np. 05_Dampc1.zip na adres email wykładowcy stosując reguły opisane na lekcji 1</a:t>
            </a:r>
          </a:p>
          <a:p>
            <a:pPr lvl="1"/>
            <a:endParaRPr lang="pl-PL" dirty="0"/>
          </a:p>
          <a:p>
            <a:pPr marL="457200" lvl="1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UWAGA!! W skrypcie PHP należy używać komentarzy. Za brak komentarzy jest 0,5 oceny w dół</a:t>
            </a:r>
          </a:p>
          <a:p>
            <a:endParaRPr lang="pl-PL" dirty="0"/>
          </a:p>
          <a:p>
            <a:endParaRPr lang="pl-PL" dirty="0"/>
          </a:p>
          <a:p>
            <a:pPr lvl="1"/>
            <a:endParaRPr lang="pl-PL" dirty="0"/>
          </a:p>
          <a:p>
            <a:pPr lvl="1"/>
            <a:endParaRPr lang="pl-PL" i="1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858C656-6F45-4AA7-90CD-3723C6A4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8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36704" cy="1981466"/>
          </a:xfrm>
        </p:spPr>
        <p:txBody>
          <a:bodyPr>
            <a:noAutofit/>
          </a:bodyPr>
          <a:lstStyle/>
          <a:p>
            <a:r>
              <a:rPr lang="pl-PL" sz="2800" dirty="0"/>
              <a:t>Łączenie się z bazą danych z poziomu skryptu PHP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852" y="2242114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189275"/>
            <a:ext cx="3943350" cy="847931"/>
          </a:xfrm>
        </p:spPr>
        <p:txBody>
          <a:bodyPr/>
          <a:lstStyle/>
          <a:p>
            <a:r>
              <a:rPr lang="pl-PL" dirty="0"/>
              <a:t>PHP + MySQL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613240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Aby utworzyć skrypt w PHP wystarczy prosty notatnik.</a:t>
            </a:r>
          </a:p>
          <a:p>
            <a:r>
              <a:rPr lang="pl-PL" dirty="0"/>
              <a:t>Jednym ze sposobów na połączenie się z bazą danych w PHP jest  polecenie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mysqli</a:t>
            </a:r>
            <a:r>
              <a:rPr lang="pl-PL" dirty="0"/>
              <a:t>():</a:t>
            </a:r>
          </a:p>
          <a:p>
            <a:pPr lvl="1"/>
            <a:r>
              <a:rPr lang="pl-PL" dirty="0"/>
              <a:t>Parametry jakie przyjmuje </a:t>
            </a:r>
            <a:r>
              <a:rPr lang="pl-PL" i="1" dirty="0" err="1"/>
              <a:t>new</a:t>
            </a:r>
            <a:r>
              <a:rPr lang="pl-PL" i="1" dirty="0"/>
              <a:t> </a:t>
            </a:r>
            <a:r>
              <a:rPr lang="pl-PL" i="1" dirty="0" err="1"/>
              <a:t>mysqli</a:t>
            </a:r>
            <a:r>
              <a:rPr lang="pl-PL" i="1" dirty="0"/>
              <a:t>() </a:t>
            </a:r>
            <a:r>
              <a:rPr lang="pl-PL" dirty="0"/>
              <a:t>oddzielone przecinkami:</a:t>
            </a:r>
          </a:p>
          <a:p>
            <a:pPr lvl="2"/>
            <a:r>
              <a:rPr lang="pl-PL" dirty="0"/>
              <a:t>Adres serwera </a:t>
            </a:r>
            <a:r>
              <a:rPr lang="pl-PL" dirty="0" err="1"/>
              <a:t>mysql</a:t>
            </a:r>
            <a:endParaRPr lang="pl-PL" dirty="0"/>
          </a:p>
          <a:p>
            <a:pPr lvl="2"/>
            <a:r>
              <a:rPr lang="pl-PL" dirty="0"/>
              <a:t>Użytkownik serwera </a:t>
            </a:r>
            <a:r>
              <a:rPr lang="pl-PL" dirty="0" err="1"/>
              <a:t>mysql</a:t>
            </a:r>
            <a:r>
              <a:rPr lang="pl-PL" dirty="0"/>
              <a:t>	</a:t>
            </a:r>
          </a:p>
          <a:p>
            <a:pPr lvl="2"/>
            <a:r>
              <a:rPr lang="pl-PL" dirty="0"/>
              <a:t>Hasło podanego użytkownika</a:t>
            </a:r>
          </a:p>
          <a:p>
            <a:pPr lvl="2"/>
            <a:r>
              <a:rPr lang="pl-PL" dirty="0"/>
              <a:t>Nazwę bazy danych, na której skrypt będzie operował (oszczędność linii)</a:t>
            </a:r>
          </a:p>
          <a:p>
            <a:pPr lvl="2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535BAD-9FDC-463F-83B6-16D8E03E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69" y="4653136"/>
            <a:ext cx="541972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7A007289-D97E-44E3-A59F-D5DD3963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4869160"/>
            <a:ext cx="8229600" cy="77792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Obiektowość i strukturalność w PHP można łączyć!!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415A5D2-D890-4262-B54E-F1E994806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896545"/>
          </a:xfrm>
        </p:spPr>
        <p:txBody>
          <a:bodyPr/>
          <a:lstStyle/>
          <a:p>
            <a:r>
              <a:rPr lang="pl-PL" dirty="0"/>
              <a:t>Strukturalnie:</a:t>
            </a:r>
          </a:p>
          <a:p>
            <a:pPr lvl="1"/>
            <a:r>
              <a:rPr lang="pl-PL" dirty="0"/>
              <a:t>Połączenie z bazą np.:</a:t>
            </a:r>
          </a:p>
          <a:p>
            <a:pPr lvl="2"/>
            <a:r>
              <a:rPr lang="pl-PL" sz="1600" i="1" dirty="0" err="1"/>
              <a:t>Mysql_connect</a:t>
            </a:r>
            <a:r>
              <a:rPr lang="pl-PL" sz="1600" i="1" dirty="0"/>
              <a:t>()</a:t>
            </a:r>
          </a:p>
          <a:p>
            <a:pPr lvl="2"/>
            <a:r>
              <a:rPr lang="pl-PL" sz="1600" i="1" dirty="0" err="1"/>
              <a:t>Mysql_select_db</a:t>
            </a:r>
            <a:r>
              <a:rPr lang="pl-PL" sz="1600" i="1" dirty="0"/>
              <a:t>()</a:t>
            </a:r>
          </a:p>
          <a:p>
            <a:pPr lvl="1"/>
            <a:r>
              <a:rPr lang="pl-PL" dirty="0"/>
              <a:t>Wykonanie zapytania:</a:t>
            </a:r>
          </a:p>
          <a:p>
            <a:pPr lvl="2"/>
            <a:r>
              <a:rPr lang="pl-PL" sz="1600" i="1" dirty="0" err="1"/>
              <a:t>Mysql_query</a:t>
            </a:r>
            <a:r>
              <a:rPr lang="pl-PL" sz="1600" i="1" dirty="0"/>
              <a:t>(’zapytanie’,&lt;</a:t>
            </a:r>
            <a:r>
              <a:rPr lang="pl-PL" sz="1600" i="1" dirty="0" err="1"/>
              <a:t>dane_do_bazy</a:t>
            </a:r>
            <a:r>
              <a:rPr lang="pl-PL" sz="1600" i="1" dirty="0"/>
              <a:t>&gt;)</a:t>
            </a:r>
          </a:p>
          <a:p>
            <a:pPr lvl="1"/>
            <a:r>
              <a:rPr lang="pl-PL" dirty="0"/>
              <a:t>Tablica asocjacyjna:</a:t>
            </a:r>
          </a:p>
          <a:p>
            <a:pPr lvl="2"/>
            <a:r>
              <a:rPr lang="pl-PL" sz="1600" i="1" dirty="0" err="1"/>
              <a:t>Mysql_fetch_array</a:t>
            </a:r>
            <a:r>
              <a:rPr lang="pl-PL" sz="1600" i="1" dirty="0"/>
              <a:t>()</a:t>
            </a:r>
          </a:p>
          <a:p>
            <a:pPr lvl="1"/>
            <a:r>
              <a:rPr lang="pl-PL" dirty="0"/>
              <a:t>Ilość wyników:</a:t>
            </a:r>
          </a:p>
          <a:p>
            <a:pPr lvl="2"/>
            <a:r>
              <a:rPr lang="pl-PL" sz="1600" i="1" dirty="0" err="1"/>
              <a:t>Mysql_num_rows</a:t>
            </a:r>
            <a:r>
              <a:rPr lang="pl-PL" sz="1600" i="1" dirty="0"/>
              <a:t>()</a:t>
            </a:r>
          </a:p>
          <a:p>
            <a:pPr lvl="1"/>
            <a:endParaRPr lang="pl-PL" dirty="0"/>
          </a:p>
          <a:p>
            <a:pPr marL="914400" lvl="2" indent="0">
              <a:buNone/>
            </a:pPr>
            <a:endParaRPr lang="pl-PL" sz="1600" i="1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2863B5AA-637F-49ED-B5DC-67D0678A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788024" cy="4896545"/>
          </a:xfrm>
        </p:spPr>
        <p:txBody>
          <a:bodyPr/>
          <a:lstStyle/>
          <a:p>
            <a:r>
              <a:rPr lang="pl-PL" dirty="0"/>
              <a:t>Obiektowo:</a:t>
            </a:r>
          </a:p>
          <a:p>
            <a:pPr lvl="1"/>
            <a:r>
              <a:rPr lang="pl-PL" dirty="0"/>
              <a:t>Połączenie z bazą np.:</a:t>
            </a:r>
          </a:p>
          <a:p>
            <a:pPr lvl="2"/>
            <a:r>
              <a:rPr lang="pl-PL" sz="1600" i="1" dirty="0"/>
              <a:t>New </a:t>
            </a:r>
            <a:r>
              <a:rPr lang="pl-PL" sz="1600" i="1" dirty="0" err="1"/>
              <a:t>mysqli</a:t>
            </a:r>
            <a:r>
              <a:rPr lang="pl-PL" sz="1600" i="1" dirty="0"/>
              <a:t>()</a:t>
            </a:r>
          </a:p>
          <a:p>
            <a:pPr lvl="1"/>
            <a:r>
              <a:rPr lang="pl-PL" dirty="0"/>
              <a:t>Wykonanie zapytania:</a:t>
            </a:r>
          </a:p>
          <a:p>
            <a:pPr lvl="2"/>
            <a:r>
              <a:rPr lang="pl-PL" sz="1600" i="1" dirty="0"/>
              <a:t>$zmienna =</a:t>
            </a:r>
            <a:r>
              <a:rPr lang="pl-PL" sz="1400" i="1" dirty="0"/>
              <a:t> </a:t>
            </a:r>
            <a:r>
              <a:rPr lang="pl-PL" sz="1400" i="1" dirty="0" err="1"/>
              <a:t>mysqli</a:t>
            </a:r>
            <a:r>
              <a:rPr lang="pl-PL" sz="1400" i="1" dirty="0"/>
              <a:t>()-&gt;</a:t>
            </a:r>
            <a:r>
              <a:rPr lang="pl-PL" sz="1400" i="1" dirty="0" err="1"/>
              <a:t>query</a:t>
            </a:r>
            <a:r>
              <a:rPr lang="pl-PL" sz="1400" i="1" dirty="0"/>
              <a:t>(’zapytanie’)</a:t>
            </a:r>
          </a:p>
          <a:p>
            <a:pPr lvl="1"/>
            <a:r>
              <a:rPr lang="pl-PL" dirty="0"/>
              <a:t>Tablica asocjacyjna:</a:t>
            </a:r>
          </a:p>
          <a:p>
            <a:pPr lvl="2"/>
            <a:r>
              <a:rPr lang="pl-PL" sz="1600" i="1" dirty="0"/>
              <a:t>$zmienna-&gt;</a:t>
            </a:r>
            <a:r>
              <a:rPr lang="pl-PL" sz="1600" i="1" dirty="0" err="1"/>
              <a:t>fetch_assoc</a:t>
            </a:r>
            <a:r>
              <a:rPr lang="pl-PL" sz="1600" i="1" dirty="0"/>
              <a:t>()</a:t>
            </a:r>
          </a:p>
          <a:p>
            <a:pPr lvl="1"/>
            <a:r>
              <a:rPr lang="pl-PL" dirty="0"/>
              <a:t>Ilość wyników:</a:t>
            </a:r>
          </a:p>
          <a:p>
            <a:pPr lvl="2"/>
            <a:r>
              <a:rPr lang="pl-PL" sz="1600" i="1" dirty="0"/>
              <a:t>$zmienna-&gt;</a:t>
            </a:r>
            <a:r>
              <a:rPr lang="pl-PL" sz="1600" i="1" dirty="0" err="1"/>
              <a:t>num_rows</a:t>
            </a:r>
            <a:r>
              <a:rPr lang="pl-PL" sz="1600" i="1" dirty="0"/>
              <a:t>;</a:t>
            </a:r>
          </a:p>
          <a:p>
            <a:pPr lvl="1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31A291-5469-4639-B916-88FE6989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Tytuł 7">
            <a:extLst>
              <a:ext uri="{FF2B5EF4-FFF2-40B4-BE49-F238E27FC236}">
                <a16:creationId xmlns:a16="http://schemas.microsoft.com/office/drawing/2014/main" id="{FEFC3DD6-66BA-49A7-9802-DAAEE466CFE5}"/>
              </a:ext>
            </a:extLst>
          </p:cNvPr>
          <p:cNvSpPr txBox="1">
            <a:spLocks/>
          </p:cNvSpPr>
          <p:nvPr/>
        </p:nvSpPr>
        <p:spPr>
          <a:xfrm>
            <a:off x="2428294" y="249622"/>
            <a:ext cx="44398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New </a:t>
            </a:r>
            <a:r>
              <a:rPr lang="pl-PL" dirty="0" err="1"/>
              <a:t>mysqli</a:t>
            </a:r>
            <a:r>
              <a:rPr lang="pl-PL" dirty="0"/>
              <a:t>(), a </a:t>
            </a:r>
            <a:r>
              <a:rPr lang="pl-PL" dirty="0" err="1"/>
              <a:t>mysqli_Connect</a:t>
            </a:r>
            <a:r>
              <a:rPr lang="pl-PL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774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B60DCD5-A2C1-4982-AEC7-B18AFB6B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Małe skrypty do weryfikacji połączenia z bazą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64E88E6-966E-4E53-A240-DD04FDC874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Strukturalnie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DD6C010-A4E4-40F6-A70D-2F81A31489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Obiektowo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120BAB-60EF-4A45-B886-E002D81C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315C8A0B-3ECE-49D0-9D7E-3C00F893359F}"/>
              </a:ext>
            </a:extLst>
          </p:cNvPr>
          <p:cNvSpPr txBox="1">
            <a:spLocks/>
          </p:cNvSpPr>
          <p:nvPr/>
        </p:nvSpPr>
        <p:spPr>
          <a:xfrm>
            <a:off x="2571750" y="250634"/>
            <a:ext cx="4114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r"/>
            <a:r>
              <a:rPr lang="pl-PL" sz="2000" dirty="0"/>
              <a:t>Weryfikacja połączenia do bazy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76075F8-EEEF-4EA1-B7F9-D83D3DE7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9007"/>
            <a:ext cx="3960679" cy="208613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B62D149-9794-447D-8361-30250EDD2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2" y="2639006"/>
            <a:ext cx="4002848" cy="2086138"/>
          </a:xfrm>
          <a:prstGeom prst="rect">
            <a:avLst/>
          </a:prstGeom>
        </p:spPr>
      </p:pic>
      <p:sp>
        <p:nvSpPr>
          <p:cNvPr id="16" name="Symbol zastępczy zawartości 6">
            <a:extLst>
              <a:ext uri="{FF2B5EF4-FFF2-40B4-BE49-F238E27FC236}">
                <a16:creationId xmlns:a16="http://schemas.microsoft.com/office/drawing/2014/main" id="{BCC70210-932A-4073-8A10-CE4FDAC98E1A}"/>
              </a:ext>
            </a:extLst>
          </p:cNvPr>
          <p:cNvSpPr txBox="1">
            <a:spLocks/>
          </p:cNvSpPr>
          <p:nvPr/>
        </p:nvSpPr>
        <p:spPr>
          <a:xfrm>
            <a:off x="554352" y="4886169"/>
            <a:ext cx="78592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Warto wytworzyć sobie taki skrypt, obudowując go w funkcję. Dzięki czemu w następnych projektach można wywołać połączenie dzięki tej funkcji poprzez </a:t>
            </a:r>
            <a:r>
              <a:rPr lang="pl-PL" i="1" dirty="0">
                <a:solidFill>
                  <a:schemeClr val="accent1"/>
                </a:solidFill>
              </a:rPr>
              <a:t>”</a:t>
            </a:r>
            <a:r>
              <a:rPr lang="pl-PL" i="1" dirty="0" err="1">
                <a:solidFill>
                  <a:schemeClr val="accent1"/>
                </a:solidFill>
              </a:rPr>
              <a:t>include</a:t>
            </a:r>
            <a:r>
              <a:rPr lang="pl-PL" i="1" dirty="0">
                <a:solidFill>
                  <a:schemeClr val="accent1"/>
                </a:solidFill>
              </a:rPr>
              <a:t> /&lt;</a:t>
            </a:r>
            <a:r>
              <a:rPr lang="pl-PL" i="1" dirty="0" err="1">
                <a:solidFill>
                  <a:schemeClr val="accent1"/>
                </a:solidFill>
              </a:rPr>
              <a:t>nazwa_skryptu</a:t>
            </a:r>
            <a:r>
              <a:rPr lang="pl-PL" i="1" dirty="0">
                <a:solidFill>
                  <a:schemeClr val="accent1"/>
                </a:solidFill>
              </a:rPr>
              <a:t>&gt;” i ”</a:t>
            </a:r>
            <a:r>
              <a:rPr lang="pl-PL" i="1" dirty="0" err="1">
                <a:solidFill>
                  <a:schemeClr val="accent1"/>
                </a:solidFill>
              </a:rPr>
              <a:t>nazwa_funkcji</a:t>
            </a:r>
            <a:r>
              <a:rPr lang="pl-PL" i="1" dirty="0">
                <a:solidFill>
                  <a:schemeClr val="accent1"/>
                </a:solidFill>
              </a:rPr>
              <a:t>()”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46850"/>
            <a:ext cx="6275040" cy="443740"/>
          </a:xfrm>
        </p:spPr>
        <p:txBody>
          <a:bodyPr>
            <a:normAutofit fontScale="90000"/>
          </a:bodyPr>
          <a:lstStyle/>
          <a:p>
            <a:pPr algn="r"/>
            <a:r>
              <a:rPr lang="pl-PL" sz="2800" dirty="0"/>
              <a:t>if,for,while,switch,do..</a:t>
            </a:r>
            <a:r>
              <a:rPr lang="pl-PL" sz="2800" dirty="0" err="1"/>
              <a:t>while,foreach</a:t>
            </a:r>
            <a:endParaRPr lang="pl-PL" sz="2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262845-1ACA-45D3-BAEF-33928508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6" y="790590"/>
            <a:ext cx="8229600" cy="4464496"/>
          </a:xfrm>
        </p:spPr>
        <p:txBody>
          <a:bodyPr/>
          <a:lstStyle/>
          <a:p>
            <a:r>
              <a:rPr lang="pl-PL" dirty="0"/>
              <a:t>Tak jak w innych językach skryptowych i programistycznych mamy instrukcje warunkowe i pętle. Używamy ich w zależności od potrzeb.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28A3D0A3-50C1-4B0F-9AF6-3ED13BF6BE5C}"/>
              </a:ext>
            </a:extLst>
          </p:cNvPr>
          <p:cNvSpPr txBox="1">
            <a:spLocks/>
          </p:cNvSpPr>
          <p:nvPr/>
        </p:nvSpPr>
        <p:spPr>
          <a:xfrm>
            <a:off x="536476" y="1849385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Instrukcja warunkowa </a:t>
            </a:r>
            <a:r>
              <a:rPr lang="pl-PL" sz="1800" dirty="0" err="1"/>
              <a:t>If</a:t>
            </a:r>
            <a:r>
              <a:rPr lang="pl-PL" sz="1800" dirty="0"/>
              <a:t>:</a:t>
            </a:r>
          </a:p>
          <a:p>
            <a:pPr marL="457200" lvl="1" indent="0">
              <a:buNone/>
            </a:pPr>
            <a:r>
              <a:rPr lang="pl-PL" sz="1100" dirty="0" err="1"/>
              <a:t>if</a:t>
            </a:r>
            <a:r>
              <a:rPr lang="pl-PL" sz="1100" dirty="0"/>
              <a:t>(warunek){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  <a:p>
            <a:pPr marL="457200" lvl="1" indent="0">
              <a:buNone/>
            </a:pPr>
            <a:r>
              <a:rPr lang="pl-PL" sz="1100" dirty="0" err="1"/>
              <a:t>elif</a:t>
            </a:r>
            <a:r>
              <a:rPr lang="pl-PL" sz="1100" dirty="0"/>
              <a:t>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  <a:p>
            <a:pPr marL="457200" lvl="1" indent="0">
              <a:buNone/>
            </a:pPr>
            <a:r>
              <a:rPr lang="pl-PL" sz="1100" dirty="0" err="1"/>
              <a:t>else</a:t>
            </a:r>
            <a:r>
              <a:rPr lang="pl-PL" sz="1100" dirty="0"/>
              <a:t>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BCA3C2D0-EF56-4DFA-93F9-A046CC4AEFC4}"/>
              </a:ext>
            </a:extLst>
          </p:cNvPr>
          <p:cNvSpPr txBox="1">
            <a:spLocks/>
          </p:cNvSpPr>
          <p:nvPr/>
        </p:nvSpPr>
        <p:spPr>
          <a:xfrm>
            <a:off x="3518381" y="1849385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Pętla „for” </a:t>
            </a:r>
            <a:r>
              <a:rPr lang="pl-PL" sz="1800" dirty="0" err="1"/>
              <a:t>np</a:t>
            </a:r>
            <a:r>
              <a:rPr lang="pl-PL" sz="1800" dirty="0"/>
              <a:t>,:</a:t>
            </a:r>
          </a:p>
          <a:p>
            <a:pPr marL="457200" lvl="1" indent="0">
              <a:buNone/>
            </a:pPr>
            <a:r>
              <a:rPr lang="pl-PL" sz="1100" dirty="0"/>
              <a:t>for($x=0;$x&lt;10;$x++){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</p:txBody>
      </p:sp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D93B13B5-81FA-451F-B8EB-10F815E553C2}"/>
              </a:ext>
            </a:extLst>
          </p:cNvPr>
          <p:cNvSpPr txBox="1">
            <a:spLocks/>
          </p:cNvSpPr>
          <p:nvPr/>
        </p:nvSpPr>
        <p:spPr>
          <a:xfrm>
            <a:off x="5860731" y="1849385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Pętla „</a:t>
            </a:r>
            <a:r>
              <a:rPr lang="pl-PL" sz="1800" dirty="0" err="1"/>
              <a:t>while</a:t>
            </a:r>
            <a:r>
              <a:rPr lang="pl-PL" sz="1800" dirty="0"/>
              <a:t>”:</a:t>
            </a:r>
          </a:p>
          <a:p>
            <a:pPr marL="457200" lvl="1" indent="0">
              <a:buNone/>
            </a:pPr>
            <a:r>
              <a:rPr lang="pl-PL" sz="1100" dirty="0" err="1"/>
              <a:t>while</a:t>
            </a:r>
            <a:r>
              <a:rPr lang="pl-PL" sz="1100" dirty="0"/>
              <a:t>(warunek){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</p:txBody>
      </p:sp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1FC58046-9540-4462-A7D8-12D82E6C5AAE}"/>
              </a:ext>
            </a:extLst>
          </p:cNvPr>
          <p:cNvSpPr txBox="1">
            <a:spLocks/>
          </p:cNvSpPr>
          <p:nvPr/>
        </p:nvSpPr>
        <p:spPr>
          <a:xfrm>
            <a:off x="3556481" y="4030589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Pętla „do…</a:t>
            </a:r>
            <a:r>
              <a:rPr lang="pl-PL" sz="1800" dirty="0" err="1"/>
              <a:t>while</a:t>
            </a:r>
            <a:r>
              <a:rPr lang="pl-PL" sz="1800" dirty="0"/>
              <a:t>”:</a:t>
            </a:r>
          </a:p>
          <a:p>
            <a:pPr marL="457200" lvl="1" indent="0">
              <a:buNone/>
            </a:pPr>
            <a:r>
              <a:rPr lang="pl-PL" sz="1100" dirty="0"/>
              <a:t>do{</a:t>
            </a:r>
          </a:p>
          <a:p>
            <a:pPr marL="457200" lvl="1" indent="0">
              <a:buNone/>
            </a:pPr>
            <a:r>
              <a:rPr lang="pl-PL" sz="1100" dirty="0"/>
              <a:t>	instrukcja;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  <a:r>
              <a:rPr lang="pl-PL" sz="1100" dirty="0" err="1"/>
              <a:t>while</a:t>
            </a:r>
            <a:r>
              <a:rPr lang="pl-PL" sz="1100" dirty="0"/>
              <a:t>(warunek);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D785397E-F7C4-4C1C-9D22-C816289CFF43}"/>
              </a:ext>
            </a:extLst>
          </p:cNvPr>
          <p:cNvSpPr txBox="1">
            <a:spLocks/>
          </p:cNvSpPr>
          <p:nvPr/>
        </p:nvSpPr>
        <p:spPr>
          <a:xfrm>
            <a:off x="5894446" y="4030589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Pętla „</a:t>
            </a:r>
            <a:r>
              <a:rPr lang="pl-PL" sz="1800" dirty="0" err="1"/>
              <a:t>foreach</a:t>
            </a:r>
            <a:r>
              <a:rPr lang="pl-PL" sz="1800" dirty="0"/>
              <a:t>” np..:</a:t>
            </a:r>
          </a:p>
          <a:p>
            <a:pPr marL="457200" lvl="1" indent="0">
              <a:buNone/>
            </a:pPr>
            <a:r>
              <a:rPr lang="pl-PL" sz="1100" dirty="0"/>
              <a:t>$</a:t>
            </a:r>
            <a:r>
              <a:rPr lang="pl-PL" sz="1100" dirty="0" err="1"/>
              <a:t>sql</a:t>
            </a:r>
            <a:r>
              <a:rPr lang="pl-PL" sz="1100" dirty="0"/>
              <a:t> = &lt;zapytanie&gt;</a:t>
            </a:r>
          </a:p>
          <a:p>
            <a:pPr marL="457200" lvl="1" indent="0">
              <a:buNone/>
            </a:pPr>
            <a:r>
              <a:rPr lang="pl-PL" sz="1100" dirty="0"/>
              <a:t>$</a:t>
            </a:r>
            <a:r>
              <a:rPr lang="pl-PL" sz="1100" dirty="0" err="1"/>
              <a:t>row</a:t>
            </a:r>
            <a:r>
              <a:rPr lang="pl-PL" sz="1100" dirty="0"/>
              <a:t> = </a:t>
            </a:r>
            <a:r>
              <a:rPr lang="pl-PL" sz="1100" dirty="0" err="1"/>
              <a:t>mysqli_fetch_array</a:t>
            </a:r>
            <a:r>
              <a:rPr lang="pl-PL" sz="1100" dirty="0"/>
              <a:t>($</a:t>
            </a:r>
            <a:r>
              <a:rPr lang="pl-PL" sz="1100" dirty="0" err="1"/>
              <a:t>sql</a:t>
            </a:r>
            <a:r>
              <a:rPr lang="pl-PL" sz="1100" dirty="0"/>
              <a:t>);</a:t>
            </a:r>
          </a:p>
          <a:p>
            <a:pPr marL="457200" lvl="1" indent="0">
              <a:buNone/>
            </a:pPr>
            <a:r>
              <a:rPr lang="pl-PL" sz="1100" dirty="0" err="1"/>
              <a:t>foreach</a:t>
            </a:r>
            <a:r>
              <a:rPr lang="pl-PL" sz="1100" dirty="0"/>
              <a:t>($</a:t>
            </a:r>
            <a:r>
              <a:rPr lang="pl-PL" sz="1100" dirty="0" err="1"/>
              <a:t>row</a:t>
            </a:r>
            <a:r>
              <a:rPr lang="pl-PL" sz="1100" dirty="0"/>
              <a:t> as $</a:t>
            </a:r>
            <a:r>
              <a:rPr lang="pl-PL" sz="1100" dirty="0" err="1"/>
              <a:t>rows</a:t>
            </a:r>
            <a:r>
              <a:rPr lang="pl-PL" sz="1100" dirty="0"/>
              <a:t>){</a:t>
            </a:r>
          </a:p>
          <a:p>
            <a:pPr marL="457200" lvl="1" indent="0">
              <a:buNone/>
            </a:pPr>
            <a:r>
              <a:rPr lang="pl-PL" sz="1100" dirty="0"/>
              <a:t>	echo $</a:t>
            </a:r>
            <a:r>
              <a:rPr lang="pl-PL" sz="1100" dirty="0" err="1"/>
              <a:t>rows</a:t>
            </a:r>
            <a:r>
              <a:rPr lang="pl-PL" sz="1100" dirty="0"/>
              <a:t>;</a:t>
            </a:r>
          </a:p>
          <a:p>
            <a:pPr marL="457200" lvl="1" indent="0">
              <a:buNone/>
            </a:pPr>
            <a:r>
              <a:rPr lang="pl-PL" sz="1100" dirty="0"/>
              <a:t>}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94300C81-EDB1-45AE-B5B3-9C7F16A48093}"/>
              </a:ext>
            </a:extLst>
          </p:cNvPr>
          <p:cNvSpPr txBox="1">
            <a:spLocks/>
          </p:cNvSpPr>
          <p:nvPr/>
        </p:nvSpPr>
        <p:spPr>
          <a:xfrm>
            <a:off x="574576" y="4030589"/>
            <a:ext cx="4038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Instrukcja </a:t>
            </a:r>
            <a:r>
              <a:rPr lang="pl-PL" sz="1800" dirty="0" err="1"/>
              <a:t>switch</a:t>
            </a:r>
            <a:r>
              <a:rPr lang="pl-PL" sz="1800" dirty="0"/>
              <a:t>:</a:t>
            </a:r>
          </a:p>
          <a:p>
            <a:pPr marL="457200" lvl="1" indent="0">
              <a:buNone/>
            </a:pPr>
            <a:r>
              <a:rPr lang="pl-PL" sz="1100" dirty="0"/>
              <a:t>Switch($zmienna){</a:t>
            </a:r>
          </a:p>
          <a:p>
            <a:pPr marL="457200" lvl="1" indent="0">
              <a:buNone/>
            </a:pPr>
            <a:r>
              <a:rPr lang="pl-PL" sz="1100" dirty="0"/>
              <a:t>    </a:t>
            </a:r>
            <a:r>
              <a:rPr lang="pl-PL" sz="1100" dirty="0" err="1"/>
              <a:t>case</a:t>
            </a:r>
            <a:r>
              <a:rPr lang="pl-PL" sz="1100" dirty="0"/>
              <a:t> ’wartosc1’:</a:t>
            </a:r>
          </a:p>
          <a:p>
            <a:pPr marL="457200" lvl="1" indent="0">
              <a:buNone/>
            </a:pPr>
            <a:r>
              <a:rPr lang="pl-PL" sz="1100" dirty="0"/>
              <a:t>       instrukcja;</a:t>
            </a:r>
          </a:p>
          <a:p>
            <a:pPr marL="457200" lvl="1" indent="0">
              <a:buNone/>
            </a:pPr>
            <a:r>
              <a:rPr lang="pl-PL" sz="1100" dirty="0"/>
              <a:t>       </a:t>
            </a:r>
            <a:r>
              <a:rPr lang="pl-PL" sz="1100" dirty="0" err="1"/>
              <a:t>break</a:t>
            </a:r>
            <a:r>
              <a:rPr lang="pl-PL" sz="1100" dirty="0"/>
              <a:t>;</a:t>
            </a:r>
          </a:p>
          <a:p>
            <a:pPr marL="457200" lvl="1" indent="0">
              <a:buNone/>
            </a:pPr>
            <a:r>
              <a:rPr lang="pl-PL" sz="1100" dirty="0"/>
              <a:t>    </a:t>
            </a:r>
            <a:r>
              <a:rPr lang="pl-PL" sz="1100" dirty="0" err="1"/>
              <a:t>case</a:t>
            </a:r>
            <a:r>
              <a:rPr lang="pl-PL" sz="1100" dirty="0"/>
              <a:t> ’wartosc2’:</a:t>
            </a:r>
          </a:p>
          <a:p>
            <a:pPr marL="457200" lvl="1" indent="0">
              <a:buNone/>
            </a:pPr>
            <a:r>
              <a:rPr lang="pl-PL" sz="1100" dirty="0"/>
              <a:t>       instrukcja;</a:t>
            </a:r>
          </a:p>
          <a:p>
            <a:pPr marL="457200" lvl="1" indent="0">
              <a:buNone/>
            </a:pPr>
            <a:r>
              <a:rPr lang="pl-PL" sz="1100" dirty="0"/>
              <a:t>       </a:t>
            </a:r>
            <a:r>
              <a:rPr lang="pl-PL" sz="1100" dirty="0" err="1"/>
              <a:t>break</a:t>
            </a:r>
            <a:r>
              <a:rPr lang="pl-PL" sz="1100" dirty="0"/>
              <a:t>;</a:t>
            </a:r>
          </a:p>
          <a:p>
            <a:pPr marL="457200" lvl="1" indent="0">
              <a:buNone/>
            </a:pPr>
            <a:r>
              <a:rPr lang="pl-PL" sz="1100" dirty="0"/>
              <a:t>    </a:t>
            </a:r>
            <a:r>
              <a:rPr lang="pl-PL" sz="1100" dirty="0" err="1"/>
              <a:t>default</a:t>
            </a:r>
            <a:r>
              <a:rPr lang="pl-PL" sz="1100" dirty="0"/>
              <a:t>:</a:t>
            </a:r>
          </a:p>
          <a:p>
            <a:pPr marL="457200" lvl="1" indent="0">
              <a:buNone/>
            </a:pPr>
            <a:r>
              <a:rPr lang="pl-PL" sz="1100" dirty="0"/>
              <a:t>       instrukcja</a:t>
            </a:r>
          </a:p>
          <a:p>
            <a:pPr marL="457200" lvl="1" indent="0">
              <a:buNone/>
            </a:pPr>
            <a:r>
              <a:rPr lang="pl-PL" sz="1100" dirty="0"/>
              <a:t>}	  </a:t>
            </a:r>
          </a:p>
        </p:txBody>
      </p:sp>
    </p:spTree>
    <p:extLst>
      <p:ext uri="{BB962C8B-B14F-4D97-AF65-F5344CB8AC3E}">
        <p14:creationId xmlns:p14="http://schemas.microsoft.com/office/powerpoint/2010/main" val="24083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B74278-CE5C-4E65-8E1A-BA63C3CA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91535"/>
            <a:ext cx="2863230" cy="1325563"/>
          </a:xfrm>
        </p:spPr>
        <p:txBody>
          <a:bodyPr/>
          <a:lstStyle/>
          <a:p>
            <a:r>
              <a:rPr lang="pl-PL" dirty="0"/>
              <a:t>Operatory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75CA77-781F-45DA-B156-2DDE12BF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098"/>
            <a:ext cx="7886700" cy="4023804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Najczęściej wykorzystywane operatory w PHP:</a:t>
            </a:r>
          </a:p>
          <a:p>
            <a:pPr lvl="1"/>
            <a:r>
              <a:rPr lang="pl-PL" dirty="0"/>
              <a:t>$x =  $y &lt;- Przypisz wartość z zmiennej $x do zmiennej $y</a:t>
            </a:r>
          </a:p>
          <a:p>
            <a:pPr lvl="1"/>
            <a:r>
              <a:rPr lang="pl-PL" dirty="0"/>
              <a:t>$x += $y </a:t>
            </a:r>
            <a:r>
              <a:rPr lang="pl-PL" dirty="0">
                <a:sym typeface="Wingdings" panose="05000000000000000000" pitchFamily="2" charset="2"/>
              </a:rPr>
              <a:t> $x = $x +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-= $y  $x = $x -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*= $y  $x = $x * $y</a:t>
            </a:r>
          </a:p>
          <a:p>
            <a:pPr lvl="1"/>
            <a:r>
              <a:rPr lang="pl-PL" dirty="0"/>
              <a:t> $x /= $y </a:t>
            </a:r>
            <a:r>
              <a:rPr lang="pl-PL" dirty="0">
                <a:sym typeface="Wingdings" panose="05000000000000000000" pitchFamily="2" charset="2"/>
              </a:rPr>
              <a:t> $x = $x /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%= $y  $x = $x % $y &lt;- Przypisz do zmiennej $x resztę z 					      dzielenia $x i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== $y &lt;- Zmienna $x jest równa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=== $y &lt;- Zmienna $x jest identyczna $y (są równe i są tego 		    	                   samego typu)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!= $y &lt;- Zmienna $x jest różna od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&lt;&gt; $y &lt;- </a:t>
            </a:r>
            <a:r>
              <a:rPr lang="pl-PL" dirty="0" err="1">
                <a:sym typeface="Wingdings" panose="05000000000000000000" pitchFamily="2" charset="2"/>
              </a:rPr>
              <a:t>j.w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>
                <a:sym typeface="Wingdings" panose="05000000000000000000" pitchFamily="2" charset="2"/>
              </a:rPr>
              <a:t>$x &gt;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&lt;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&gt;=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 &lt;= $y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$x++, $x--  $x = $x +1, $x = $x -1 (POST-INKREMENTACJA)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++$x, --$x  Jak wyżej, lecz wpierw dodaj, a potem przypisz do zmiennej (PRE-			INKREMENTACJA)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F4DAEB-9518-4845-80A4-E3904D61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04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267B43-8ACA-44B4-9DBF-5FF47D8C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92607"/>
            <a:ext cx="6895678" cy="584797"/>
          </a:xfrm>
        </p:spPr>
        <p:txBody>
          <a:bodyPr>
            <a:normAutofit/>
          </a:bodyPr>
          <a:lstStyle/>
          <a:p>
            <a:r>
              <a:rPr lang="pl-PL" sz="2400" dirty="0"/>
              <a:t>Operatory logiczne i operatory stringów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A96D5-41D7-4628-8A22-AF4861A2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02380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Operatory logiczne:</a:t>
            </a:r>
          </a:p>
          <a:p>
            <a:pPr lvl="1"/>
            <a:r>
              <a:rPr lang="pl-PL" dirty="0"/>
              <a:t>And lub &amp;&amp; - $x i $y spełniają założenie</a:t>
            </a:r>
          </a:p>
          <a:p>
            <a:pPr lvl="1"/>
            <a:r>
              <a:rPr lang="pl-PL" dirty="0"/>
              <a:t>Or lub || - $x lub $y spełnia założenie</a:t>
            </a:r>
          </a:p>
          <a:p>
            <a:pPr lvl="1"/>
            <a:r>
              <a:rPr lang="pl-PL" dirty="0" err="1"/>
              <a:t>Xor</a:t>
            </a:r>
            <a:r>
              <a:rPr lang="pl-PL" dirty="0"/>
              <a:t> - $x lub $y spełniają założenie, lub oba nie</a:t>
            </a:r>
          </a:p>
          <a:p>
            <a:pPr lvl="1"/>
            <a:r>
              <a:rPr lang="pl-PL" dirty="0"/>
              <a:t>! – $x nie spełnia założenia</a:t>
            </a:r>
          </a:p>
          <a:p>
            <a:endParaRPr lang="pl-PL" dirty="0"/>
          </a:p>
          <a:p>
            <a:r>
              <a:rPr lang="pl-PL" dirty="0"/>
              <a:t>Operatory stringów:</a:t>
            </a:r>
          </a:p>
          <a:p>
            <a:pPr lvl="1"/>
            <a:r>
              <a:rPr lang="pl-PL" dirty="0"/>
              <a:t>Aby dodać do siebie stringi z dwóch zmiennych wykorzystujemy ”.”</a:t>
            </a:r>
          </a:p>
          <a:p>
            <a:pPr lvl="2"/>
            <a:r>
              <a:rPr lang="pl-PL" dirty="0"/>
              <a:t>Np. $x = ”wartość”;</a:t>
            </a:r>
            <a:br>
              <a:rPr lang="pl-PL" dirty="0"/>
            </a:br>
            <a:r>
              <a:rPr lang="pl-PL" dirty="0"/>
              <a:t>        $y = ”liczbowa </a:t>
            </a:r>
            <a:r>
              <a:rPr lang="pl-PL" dirty="0" err="1"/>
              <a:t>lilczby</a:t>
            </a:r>
            <a:r>
              <a:rPr lang="pl-PL" dirty="0"/>
              <a:t> pi to:”;</a:t>
            </a:r>
            <a:br>
              <a:rPr lang="pl-PL" dirty="0"/>
            </a:br>
            <a:r>
              <a:rPr lang="pl-PL" dirty="0"/>
              <a:t>        $z = 3.14;</a:t>
            </a:r>
          </a:p>
          <a:p>
            <a:pPr marL="1371600" lvl="3" indent="0">
              <a:buNone/>
            </a:pPr>
            <a:r>
              <a:rPr lang="pl-PL" dirty="0"/>
              <a:t>    echo ”Przybliżona ”.$x.” ”.$y.” ”.$z.; // Przybliżona wartość liczby pi to: 3.14</a:t>
            </a:r>
          </a:p>
          <a:p>
            <a:pPr lvl="1"/>
            <a:r>
              <a:rPr lang="pl-PL" dirty="0"/>
              <a:t>Aby dodać i przypisać do zmiennej stringi z dwóch zmiennych wykorzystujemy ”.=”</a:t>
            </a:r>
          </a:p>
          <a:p>
            <a:pPr lvl="2"/>
            <a:r>
              <a:rPr lang="pl-PL" dirty="0"/>
              <a:t>Np. $x.=$</a:t>
            </a:r>
            <a:r>
              <a:rPr lang="pl-PL" dirty="0" err="1"/>
              <a:t>y.$z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        echo ”Przybliżona ”.$x;</a:t>
            </a:r>
          </a:p>
          <a:p>
            <a:pPr lvl="1"/>
            <a:endParaRPr lang="pl-PL" dirty="0"/>
          </a:p>
          <a:p>
            <a:pPr marL="1371600" lvl="3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68A15-AF60-4204-BDD4-5FCD2EA7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08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5E750-C9DB-4252-BF8C-F31994A4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36524"/>
            <a:ext cx="6103590" cy="909680"/>
          </a:xfrm>
        </p:spPr>
        <p:txBody>
          <a:bodyPr>
            <a:normAutofit/>
          </a:bodyPr>
          <a:lstStyle/>
          <a:p>
            <a:r>
              <a:rPr lang="pl-PL" sz="2800" dirty="0"/>
              <a:t>Tworzenie własnych zapytań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4CFC83-C860-4C80-8B73-FD1EA6AF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32636"/>
            <a:ext cx="7886700" cy="402380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Aby uzyskać dane do wyświetlenia w PHP z bazy danych, należy wykonać proste zapytanie do bazy danych tzw. „</a:t>
            </a:r>
            <a:r>
              <a:rPr lang="pl-PL" dirty="0" err="1"/>
              <a:t>query</a:t>
            </a:r>
            <a:r>
              <a:rPr lang="pl-PL" dirty="0"/>
              <a:t>”.</a:t>
            </a:r>
          </a:p>
          <a:p>
            <a:r>
              <a:rPr lang="pl-PL" dirty="0"/>
              <a:t>Możemy wykorzystać sposób jaki nam najbardziej pasuje (strukturalny lub obiektowy).</a:t>
            </a:r>
          </a:p>
          <a:p>
            <a:r>
              <a:rPr lang="pl-PL" dirty="0"/>
              <a:t>Najlepiej nasze zapytanie MySQL w formie stringa zawsze przydzielić do zmiennej (spowoduje to lepszą czytelność kodu) np.:</a:t>
            </a:r>
          </a:p>
          <a:p>
            <a:pPr marL="457200" lvl="1" indent="0">
              <a:buNone/>
            </a:pPr>
            <a:r>
              <a:rPr lang="pl-PL" sz="1600" dirty="0"/>
              <a:t>	$</a:t>
            </a:r>
            <a:r>
              <a:rPr lang="pl-PL" sz="1600" dirty="0" err="1"/>
              <a:t>sql</a:t>
            </a:r>
            <a:r>
              <a:rPr lang="pl-PL" sz="1600" dirty="0"/>
              <a:t> = ”&lt;zapytanie </a:t>
            </a:r>
            <a:r>
              <a:rPr lang="pl-PL" sz="1600" dirty="0" err="1"/>
              <a:t>Mysql</a:t>
            </a:r>
            <a:r>
              <a:rPr lang="pl-PL" sz="1600" dirty="0"/>
              <a:t>&gt;”</a:t>
            </a:r>
          </a:p>
          <a:p>
            <a:pPr marL="457200" lvl="1" indent="0">
              <a:buNone/>
            </a:pPr>
            <a:r>
              <a:rPr lang="pl-PL" sz="1600" dirty="0"/>
              <a:t>	$</a:t>
            </a:r>
            <a:r>
              <a:rPr lang="pl-PL" sz="1600" dirty="0" err="1"/>
              <a:t>query</a:t>
            </a:r>
            <a:r>
              <a:rPr lang="pl-PL" sz="1600" dirty="0"/>
              <a:t> = </a:t>
            </a:r>
            <a:r>
              <a:rPr lang="pl-PL" sz="1600" dirty="0" err="1"/>
              <a:t>mysqli_query</a:t>
            </a:r>
            <a:r>
              <a:rPr lang="pl-PL" sz="1600" dirty="0"/>
              <a:t>($</a:t>
            </a:r>
            <a:r>
              <a:rPr lang="pl-PL" sz="1600" dirty="0" err="1"/>
              <a:t>conn</a:t>
            </a:r>
            <a:r>
              <a:rPr lang="pl-PL" sz="1600" dirty="0"/>
              <a:t>,$</a:t>
            </a:r>
            <a:r>
              <a:rPr lang="pl-PL" sz="1600" dirty="0" err="1"/>
              <a:t>sql</a:t>
            </a:r>
            <a:r>
              <a:rPr lang="pl-PL" sz="1600" dirty="0"/>
              <a:t>);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Uwaga! Po użyciu polecenia do wyciągnięcia danych z bazy należy przydzielić je do tablicy asocjacyjnej, albowiem powyższe polecenie poda dane kolumn tablicy, a nie dane z kolumn.</a:t>
            </a:r>
          </a:p>
          <a:p>
            <a:pPr marL="914400" lvl="2" indent="0">
              <a:buNone/>
            </a:pPr>
            <a:r>
              <a:rPr lang="pl-PL" dirty="0"/>
              <a:t>$wynik = </a:t>
            </a:r>
            <a:r>
              <a:rPr lang="pl-PL" dirty="0" err="1"/>
              <a:t>mysqli_fetch_array</a:t>
            </a:r>
            <a:r>
              <a:rPr lang="pl-PL" dirty="0"/>
              <a:t>($</a:t>
            </a:r>
            <a:r>
              <a:rPr lang="pl-PL" dirty="0" err="1"/>
              <a:t>query</a:t>
            </a:r>
            <a:r>
              <a:rPr lang="pl-PL" dirty="0"/>
              <a:t>);</a:t>
            </a:r>
          </a:p>
          <a:p>
            <a:pPr marL="914400" lvl="2" indent="0">
              <a:buNone/>
            </a:pPr>
            <a:r>
              <a:rPr lang="pl-PL" dirty="0" err="1"/>
              <a:t>print_r</a:t>
            </a:r>
            <a:r>
              <a:rPr lang="pl-PL" dirty="0"/>
              <a:t>($wynik); </a:t>
            </a:r>
          </a:p>
          <a:p>
            <a:pPr marL="457200" lvl="1" indent="0">
              <a:buNone/>
            </a:pPr>
            <a:r>
              <a:rPr lang="pl-PL" sz="1600" dirty="0"/>
              <a:t>	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559C8B-6771-47CD-B614-73CD9888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0D4814-CF95-4D62-AB95-A7627EBDC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5004015"/>
            <a:ext cx="81438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CA6AFEA-C48A-4A45-B2BB-47D6071D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794435"/>
            <a:ext cx="4273125" cy="504057"/>
          </a:xfrm>
        </p:spPr>
        <p:txBody>
          <a:bodyPr>
            <a:normAutofit/>
          </a:bodyPr>
          <a:lstStyle/>
          <a:p>
            <a:r>
              <a:rPr lang="pl-PL" sz="1800" dirty="0" err="1"/>
              <a:t>Print_r</a:t>
            </a:r>
            <a:r>
              <a:rPr lang="pl-PL" sz="1800" dirty="0"/>
              <a:t>(), a </a:t>
            </a:r>
            <a:r>
              <a:rPr lang="pl-PL" sz="1800" dirty="0" err="1"/>
              <a:t>var_dump</a:t>
            </a:r>
            <a:r>
              <a:rPr lang="pl-PL" sz="1800" dirty="0"/>
              <a:t>()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1119361-90F3-420A-8D6C-DDDF7AFA49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0" y="1298492"/>
            <a:ext cx="5922390" cy="983763"/>
          </a:xfr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8EA04B0-CFD3-43D4-B708-3B71FE4A6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76" y="3668061"/>
            <a:ext cx="5922390" cy="1099016"/>
          </a:xfr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D4813F-7F23-4060-8C66-1E7D3792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DB5AD76C-D631-4F03-BA90-55C7C9A27622}"/>
              </a:ext>
            </a:extLst>
          </p:cNvPr>
          <p:cNvSpPr txBox="1">
            <a:spLocks/>
          </p:cNvSpPr>
          <p:nvPr/>
        </p:nvSpPr>
        <p:spPr>
          <a:xfrm>
            <a:off x="1979712" y="320208"/>
            <a:ext cx="56267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Wyświetlanie zawartości zmiennych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E1A44D8-1D0E-4628-9E13-2598A69D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136"/>
            <a:ext cx="9144000" cy="109901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067954E-05E8-4C82-8716-D090D7FF7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417"/>
            <a:ext cx="9144000" cy="12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6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44729</TotalTime>
  <Words>765</Words>
  <Application>Microsoft Office PowerPoint</Application>
  <PresentationFormat>Pokaz na ekranie (4:3)</PresentationFormat>
  <Paragraphs>163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PHP + MySQL</vt:lpstr>
      <vt:lpstr>Obiektowość i strukturalność w PHP można łączyć!!</vt:lpstr>
      <vt:lpstr>Małe skrypty do weryfikacji połączenia z bazą</vt:lpstr>
      <vt:lpstr>if,for,while,switch,do..while,foreach</vt:lpstr>
      <vt:lpstr>Operatory</vt:lpstr>
      <vt:lpstr>Operatory logiczne i operatory stringów</vt:lpstr>
      <vt:lpstr>Tworzenie własnych zapytań</vt:lpstr>
      <vt:lpstr>Print_r(), a var_dump()</vt:lpstr>
      <vt:lpstr>Kompilator a interpreter</vt:lpstr>
      <vt:lpstr>Zadanie domowe</vt:lpstr>
      <vt:lpstr>Łączenie się z bazą danych z poziomu skryptu PHP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Mateusz Gromowski</cp:lastModifiedBy>
  <cp:revision>161</cp:revision>
  <dcterms:created xsi:type="dcterms:W3CDTF">2015-12-09T13:20:32Z</dcterms:created>
  <dcterms:modified xsi:type="dcterms:W3CDTF">2018-09-10T05:38:15Z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